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ivXG92ykWCQDsmoqUvuqbQGEjZ2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72"/>
  </p:normalViewPr>
  <p:slideViewPr>
    <p:cSldViewPr snapToGrid="0">
      <p:cViewPr varScale="1">
        <p:scale>
          <a:sx n="112" d="100"/>
          <a:sy n="112"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 name="Google Shape;19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a:t>Python'un zarif sözdizimi ve dinamik yazımı, yorumlanmış doğasıyla birlikte, onu çoğu platformda birçok alanda komut dosyası oluşturma ve hızlı uygulama geliştirme için ideal bir dil haline getirir.</a:t>
            </a:r>
            <a:endParaRPr/>
          </a:p>
          <a:p>
            <a:pPr marL="0" lvl="0" indent="0" algn="l" rtl="0">
              <a:spcBef>
                <a:spcPts val="0"/>
              </a:spcBef>
              <a:spcAft>
                <a:spcPts val="0"/>
              </a:spcAft>
              <a:buNone/>
            </a:pPr>
            <a:endParaRPr/>
          </a:p>
          <a:p>
            <a:pPr marL="0" lvl="0" indent="0" algn="l" rtl="0">
              <a:spcBef>
                <a:spcPts val="0"/>
              </a:spcBef>
              <a:spcAft>
                <a:spcPts val="0"/>
              </a:spcAft>
              <a:buNone/>
            </a:pPr>
            <a:r>
              <a:rPr lang="tr-TR"/>
              <a:t>"Python, kullanım kolaylığı ve geniş uygulama yelpazesi sayesinde en popüler programlama dillerinden biridir."</a:t>
            </a:r>
            <a:endParaRPr/>
          </a:p>
        </p:txBody>
      </p:sp>
      <p:sp>
        <p:nvSpPr>
          <p:cNvPr id="191" name="Google Shape;191;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98" name="Google Shape;19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06" name="Google Shape;20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tr-TR"/>
              <a:t>Python geleneksel olarak yazılan bir dil değildir, ancak Python v3.5, yeni kod parçaları çalışırken geliştirme çakışmalarını ortadan kaldıran yazmayı destekler.</a:t>
            </a:r>
            <a:endParaRPr/>
          </a:p>
          <a:p>
            <a:pPr marL="171450" lvl="0" indent="-171450" algn="l" rtl="0">
              <a:spcBef>
                <a:spcPts val="0"/>
              </a:spcBef>
              <a:spcAft>
                <a:spcPts val="0"/>
              </a:spcAft>
              <a:buClr>
                <a:schemeClr val="dk1"/>
              </a:buClr>
              <a:buSzPts val="1200"/>
              <a:buFont typeface="Arial"/>
              <a:buChar char="•"/>
            </a:pPr>
            <a:r>
              <a:rPr lang="tr-TR"/>
              <a:t>Python'un her yeni sürümü daha hızlı çalışma zamanı elde etmeye devam ediyor. Bu arada, şu anda kimse Python 2.7'nin daha hızlı çalışmasını sağlamak için çalışmıyor.</a:t>
            </a:r>
            <a:endParaRPr/>
          </a:p>
          <a:p>
            <a:pPr marL="171450" lvl="0" indent="-171450" algn="l" rtl="0">
              <a:spcBef>
                <a:spcPts val="0"/>
              </a:spcBef>
              <a:spcAft>
                <a:spcPts val="0"/>
              </a:spcAft>
              <a:buClr>
                <a:schemeClr val="dk1"/>
              </a:buClr>
              <a:buSzPts val="1200"/>
              <a:buFont typeface="Arial"/>
              <a:buChar char="•"/>
            </a:pPr>
            <a:r>
              <a:rPr lang="tr-TR"/>
              <a:t>Python 3 ile topluluk desteği daha iyidir.</a:t>
            </a:r>
            <a:endParaRPr/>
          </a:p>
        </p:txBody>
      </p:sp>
      <p:sp>
        <p:nvSpPr>
          <p:cNvPr id="229" name="Google Shape;229;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a:t>Python 2 eski bir açık kaynak sürümü olmasına rağmen, burada hala Python 2'yi öğrenmeniz gerekiyor:</a:t>
            </a:r>
            <a:endParaRPr/>
          </a:p>
          <a:p>
            <a:pPr marL="171450" lvl="0" indent="-171450" algn="l" rtl="0">
              <a:spcBef>
                <a:spcPts val="0"/>
              </a:spcBef>
              <a:spcAft>
                <a:spcPts val="0"/>
              </a:spcAft>
              <a:buClr>
                <a:schemeClr val="dk1"/>
              </a:buClr>
              <a:buSzPts val="1200"/>
              <a:buFont typeface="Arial"/>
              <a:buChar char="•"/>
            </a:pPr>
            <a:r>
              <a:rPr lang="tr-TR"/>
              <a:t>Şirketinizin kodu Python 2'de yazılmışsa, bununla çalışmayı öğrenmeniz gerekecektir.</a:t>
            </a:r>
            <a:endParaRPr/>
          </a:p>
          <a:p>
            <a:pPr marL="171450" lvl="0" indent="-171450" algn="l" rtl="0">
              <a:spcBef>
                <a:spcPts val="0"/>
              </a:spcBef>
              <a:spcAft>
                <a:spcPts val="0"/>
              </a:spcAft>
              <a:buClr>
                <a:schemeClr val="dk1"/>
              </a:buClr>
              <a:buSzPts val="1200"/>
              <a:buFont typeface="Arial"/>
              <a:buChar char="•"/>
            </a:pPr>
            <a:r>
              <a:rPr lang="tr-TR"/>
              <a:t>Geliştirme ekibiniz, Python 3'e taşıyamadığınız belirli üçüncü taraf kitaplıklarına veya yazılımlarına bağlı bir proje üzerinde çalışıyorsa, Python 2 sizin için mevcut olan tek seçenektir.</a:t>
            </a:r>
            <a:endParaRPr/>
          </a:p>
        </p:txBody>
      </p:sp>
      <p:sp>
        <p:nvSpPr>
          <p:cNvPr id="249" name="Google Shape;249;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a:t>https://www.tiobe.com/tiobe-index/</a:t>
            </a:r>
            <a:endParaRPr/>
          </a:p>
        </p:txBody>
      </p:sp>
      <p:sp>
        <p:nvSpPr>
          <p:cNvPr id="256" name="Google Shape;25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 name="Google Shape;26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4" name="Google Shape;28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tr-TR"/>
              <a:t>Özellikle programlarınız daha ilginç ve karmaşık hale geldikçe, iyi değişken adlarının nasıl oluşturulacağını öğrenmek biraz pratik gerektirebilir.</a:t>
            </a:r>
            <a:endParaRPr/>
          </a:p>
          <a:p>
            <a:pPr marL="0" lvl="0" indent="0" algn="l" rtl="0">
              <a:spcBef>
                <a:spcPts val="0"/>
              </a:spcBef>
              <a:spcAft>
                <a:spcPts val="0"/>
              </a:spcAft>
              <a:buNone/>
            </a:pPr>
            <a:r>
              <a:rPr lang="tr-TR"/>
              <a:t>Daha fazla program yazdıkça ve diğer insanların kodlarını okumaya başladıkça, anlamlı isimler bulma konusunda daha iyi olacaksınız.</a:t>
            </a:r>
            <a:endParaRPr/>
          </a:p>
        </p:txBody>
      </p:sp>
      <p:sp>
        <p:nvSpPr>
          <p:cNvPr id="305" name="Google Shape;305;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tr-T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8" name="Google Shape;398;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aşlık Slaydı" type="title">
  <p:cSld name="TITLE">
    <p:spTree>
      <p:nvGrpSpPr>
        <p:cNvPr id="1" name="Shape 18"/>
        <p:cNvGrpSpPr/>
        <p:nvPr/>
      </p:nvGrpSpPr>
      <p:grpSpPr>
        <a:xfrm>
          <a:off x="0" y="0"/>
          <a:ext cx="0" cy="0"/>
          <a:chOff x="0" y="0"/>
          <a:chExt cx="0" cy="0"/>
        </a:xfrm>
      </p:grpSpPr>
      <p:sp>
        <p:nvSpPr>
          <p:cNvPr id="19" name="Google Shape;19;p47"/>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7"/>
          <p:cNvSpPr/>
          <p:nvPr/>
        </p:nvSpPr>
        <p:spPr>
          <a:xfrm>
            <a:off x="1" y="6334316"/>
            <a:ext cx="12192000"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7"/>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7"/>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3" name="Google Shape;23;p4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cxnSp>
        <p:nvCxnSpPr>
          <p:cNvPr id="26" name="Google Shape;26;p47"/>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şlık ve Dikey Metin" type="vertTx">
  <p:cSld name="VERTICAL_TEXT">
    <p:spTree>
      <p:nvGrpSpPr>
        <p:cNvPr id="1" name="Shape 87"/>
        <p:cNvGrpSpPr/>
        <p:nvPr/>
      </p:nvGrpSpPr>
      <p:grpSpPr>
        <a:xfrm>
          <a:off x="0" y="0"/>
          <a:ext cx="0" cy="0"/>
          <a:chOff x="0" y="0"/>
          <a:chExt cx="0" cy="0"/>
        </a:xfrm>
      </p:grpSpPr>
      <p:sp>
        <p:nvSpPr>
          <p:cNvPr id="88" name="Google Shape;88;p5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56"/>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5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5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Dikey Başlık ve Metin" type="vertTitleAndTx">
  <p:cSld name="VERTICAL_TITLE_AND_VERTICAL_TEXT">
    <p:spTree>
      <p:nvGrpSpPr>
        <p:cNvPr id="1" name="Shape 93"/>
        <p:cNvGrpSpPr/>
        <p:nvPr/>
      </p:nvGrpSpPr>
      <p:grpSpPr>
        <a:xfrm>
          <a:off x="0" y="0"/>
          <a:ext cx="0" cy="0"/>
          <a:chOff x="0" y="0"/>
          <a:chExt cx="0" cy="0"/>
        </a:xfrm>
      </p:grpSpPr>
      <p:sp>
        <p:nvSpPr>
          <p:cNvPr id="94" name="Google Shape;94;p5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7"/>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57"/>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5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5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5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şlık ve İçerik" type="obj">
  <p:cSld name="OBJECT">
    <p:spTree>
      <p:nvGrpSpPr>
        <p:cNvPr id="1" name="Shape 27"/>
        <p:cNvGrpSpPr/>
        <p:nvPr/>
      </p:nvGrpSpPr>
      <p:grpSpPr>
        <a:xfrm>
          <a:off x="0" y="0"/>
          <a:ext cx="0" cy="0"/>
          <a:chOff x="0" y="0"/>
          <a:chExt cx="0" cy="0"/>
        </a:xfrm>
      </p:grpSpPr>
      <p:sp>
        <p:nvSpPr>
          <p:cNvPr id="28" name="Google Shape;28;p4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0" name="Google Shape;30;p4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ölüm Üst Bilgisi" type="secHead">
  <p:cSld name="SECTION_HEADER">
    <p:bg>
      <p:bgPr>
        <a:solidFill>
          <a:schemeClr val="lt1"/>
        </a:solidFill>
        <a:effectLst/>
      </p:bgPr>
    </p:bg>
    <p:spTree>
      <p:nvGrpSpPr>
        <p:cNvPr id="1" name="Shape 33"/>
        <p:cNvGrpSpPr/>
        <p:nvPr/>
      </p:nvGrpSpPr>
      <p:grpSpPr>
        <a:xfrm>
          <a:off x="0" y="0"/>
          <a:ext cx="0" cy="0"/>
          <a:chOff x="0" y="0"/>
          <a:chExt cx="0" cy="0"/>
        </a:xfrm>
      </p:grpSpPr>
      <p:sp>
        <p:nvSpPr>
          <p:cNvPr id="34" name="Google Shape;34;p49"/>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9"/>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9"/>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9"/>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8" name="Google Shape;38;p4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cxnSp>
        <p:nvCxnSpPr>
          <p:cNvPr id="41" name="Google Shape;41;p49"/>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ki İçerik" type="twoObj">
  <p:cSld name="TWO_OBJECTS">
    <p:spTree>
      <p:nvGrpSpPr>
        <p:cNvPr id="1" name="Shape 42"/>
        <p:cNvGrpSpPr/>
        <p:nvPr/>
      </p:nvGrpSpPr>
      <p:grpSpPr>
        <a:xfrm>
          <a:off x="0" y="0"/>
          <a:ext cx="0" cy="0"/>
          <a:chOff x="0" y="0"/>
          <a:chExt cx="0" cy="0"/>
        </a:xfrm>
      </p:grpSpPr>
      <p:sp>
        <p:nvSpPr>
          <p:cNvPr id="43" name="Google Shape;43;p5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0"/>
          <p:cNvSpPr txBox="1">
            <a:spLocks noGrp="1"/>
          </p:cNvSpPr>
          <p:nvPr>
            <p:ph type="body" idx="1"/>
          </p:nvPr>
        </p:nvSpPr>
        <p:spPr>
          <a:xfrm>
            <a:off x="1097280" y="1845734"/>
            <a:ext cx="4937760" cy="4023359"/>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50"/>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6" name="Google Shape;46;p5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arşılaştırma" type="twoTxTwoObj">
  <p:cSld name="TWO_OBJECTS_WITH_TEXT">
    <p:spTree>
      <p:nvGrpSpPr>
        <p:cNvPr id="1" name="Shape 49"/>
        <p:cNvGrpSpPr/>
        <p:nvPr/>
      </p:nvGrpSpPr>
      <p:grpSpPr>
        <a:xfrm>
          <a:off x="0" y="0"/>
          <a:ext cx="0" cy="0"/>
          <a:chOff x="0" y="0"/>
          <a:chExt cx="0" cy="0"/>
        </a:xfrm>
      </p:grpSpPr>
      <p:sp>
        <p:nvSpPr>
          <p:cNvPr id="50" name="Google Shape;50;p5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51"/>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2" name="Google Shape;52;p51"/>
          <p:cNvSpPr txBox="1">
            <a:spLocks noGrp="1"/>
          </p:cNvSpPr>
          <p:nvPr>
            <p:ph type="body" idx="2"/>
          </p:nvPr>
        </p:nvSpPr>
        <p:spPr>
          <a:xfrm>
            <a:off x="1097280" y="2582335"/>
            <a:ext cx="493776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3" name="Google Shape;53;p51"/>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4" name="Google Shape;54;p51"/>
          <p:cNvSpPr txBox="1">
            <a:spLocks noGrp="1"/>
          </p:cNvSpPr>
          <p:nvPr>
            <p:ph type="body" idx="4"/>
          </p:nvPr>
        </p:nvSpPr>
        <p:spPr>
          <a:xfrm>
            <a:off x="6217920" y="2582334"/>
            <a:ext cx="4937760" cy="32867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5" name="Google Shape;55;p5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Yalnızca Başlık" type="titleOnly">
  <p:cSld name="TITLE_ONLY">
    <p:spTree>
      <p:nvGrpSpPr>
        <p:cNvPr id="1" name="Shape 58"/>
        <p:cNvGrpSpPr/>
        <p:nvPr/>
      </p:nvGrpSpPr>
      <p:grpSpPr>
        <a:xfrm>
          <a:off x="0" y="0"/>
          <a:ext cx="0" cy="0"/>
          <a:chOff x="0" y="0"/>
          <a:chExt cx="0" cy="0"/>
        </a:xfrm>
      </p:grpSpPr>
      <p:sp>
        <p:nvSpPr>
          <p:cNvPr id="59" name="Google Shape;59;p5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5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oş" type="blank">
  <p:cSld name="BLANK">
    <p:spTree>
      <p:nvGrpSpPr>
        <p:cNvPr id="1" name="Shape 63"/>
        <p:cNvGrpSpPr/>
        <p:nvPr/>
      </p:nvGrpSpPr>
      <p:grpSpPr>
        <a:xfrm>
          <a:off x="0" y="0"/>
          <a:ext cx="0" cy="0"/>
          <a:chOff x="0" y="0"/>
          <a:chExt cx="0" cy="0"/>
        </a:xfrm>
      </p:grpSpPr>
      <p:sp>
        <p:nvSpPr>
          <p:cNvPr id="64" name="Google Shape;64;p5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aşlıklı İçerik" type="objTx">
  <p:cSld name="OBJECT_WITH_CAPTION_TEXT">
    <p:spTree>
      <p:nvGrpSpPr>
        <p:cNvPr id="1" name="Shape 69"/>
        <p:cNvGrpSpPr/>
        <p:nvPr/>
      </p:nvGrpSpPr>
      <p:grpSpPr>
        <a:xfrm>
          <a:off x="0" y="0"/>
          <a:ext cx="0" cy="0"/>
          <a:chOff x="0" y="0"/>
          <a:chExt cx="0" cy="0"/>
        </a:xfrm>
      </p:grpSpPr>
      <p:sp>
        <p:nvSpPr>
          <p:cNvPr id="70" name="Google Shape;70;p54"/>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4"/>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4"/>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54"/>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 name="Google Shape;74;p54"/>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5" name="Google Shape;75;p54"/>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4"/>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Başlıklı Resim" type="picTx">
  <p:cSld name="PICTURE_WITH_CAPTION_TEXT">
    <p:spTree>
      <p:nvGrpSpPr>
        <p:cNvPr id="1" name="Shape 78"/>
        <p:cNvGrpSpPr/>
        <p:nvPr/>
      </p:nvGrpSpPr>
      <p:grpSpPr>
        <a:xfrm>
          <a:off x="0" y="0"/>
          <a:ext cx="0" cy="0"/>
          <a:chOff x="0" y="0"/>
          <a:chExt cx="0" cy="0"/>
        </a:xfrm>
      </p:grpSpPr>
      <p:sp>
        <p:nvSpPr>
          <p:cNvPr id="79" name="Google Shape;79;p55"/>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5"/>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5"/>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55"/>
          <p:cNvSpPr>
            <a:spLocks noGrp="1"/>
          </p:cNvSpPr>
          <p:nvPr>
            <p:ph type="pic" idx="2"/>
          </p:nvPr>
        </p:nvSpPr>
        <p:spPr>
          <a:xfrm>
            <a:off x="15" y="0"/>
            <a:ext cx="12191985" cy="4915076"/>
          </a:xfrm>
          <a:prstGeom prst="rect">
            <a:avLst/>
          </a:prstGeom>
          <a:solidFill>
            <a:srgbClr val="BECAD4"/>
          </a:solidFill>
          <a:ln>
            <a:noFill/>
          </a:ln>
        </p:spPr>
      </p:sp>
      <p:sp>
        <p:nvSpPr>
          <p:cNvPr id="83" name="Google Shape;83;p55"/>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5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5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4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4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4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4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4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cxnSp>
        <p:nvCxnSpPr>
          <p:cNvPr id="17" name="Google Shape;17;p46"/>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hyperlink" Target="http://pypl.github.io/PYPL.html"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digitalocean.com/community/tutorials/understanding-data-types-in-python-3"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8000"/>
              <a:buFont typeface="Calibri"/>
              <a:buNone/>
            </a:pPr>
            <a:r>
              <a:rPr lang="tr-TR"/>
              <a:t>BLM2001 BİLGİSAYAR PROGRAMLAMA II</a:t>
            </a:r>
            <a:endParaRPr/>
          </a:p>
        </p:txBody>
      </p:sp>
      <p:sp>
        <p:nvSpPr>
          <p:cNvPr id="106" name="Google Shape;106;p1"/>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tr-TR"/>
              <a:t>(PHYTON PROGRAMMING)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a:t>Giriş/Çıkış</a:t>
            </a:r>
            <a:endParaRPr/>
          </a:p>
        </p:txBody>
      </p:sp>
      <p:sp>
        <p:nvSpPr>
          <p:cNvPr id="166" name="Google Shape;166;p11"/>
          <p:cNvSpPr txBox="1">
            <a:spLocks noGrp="1"/>
          </p:cNvSpPr>
          <p:nvPr>
            <p:ph type="body" idx="1"/>
          </p:nvPr>
        </p:nvSpPr>
        <p:spPr>
          <a:xfrm>
            <a:off x="5729078" y="1998863"/>
            <a:ext cx="5781049" cy="4023360"/>
          </a:xfrm>
          <a:prstGeom prst="rect">
            <a:avLst/>
          </a:prstGeom>
          <a:noFill/>
          <a:ln>
            <a:noFill/>
          </a:ln>
        </p:spPr>
        <p:txBody>
          <a:bodyPr spcFirstLastPara="1" wrap="square" lIns="0" tIns="45700" rIns="0" bIns="45700" anchor="t" anchorCtr="0">
            <a:normAutofit/>
          </a:bodyPr>
          <a:lstStyle/>
          <a:p>
            <a:pPr marL="91440" lvl="0" indent="-177800" algn="l" rtl="0">
              <a:lnSpc>
                <a:spcPct val="90000"/>
              </a:lnSpc>
              <a:spcBef>
                <a:spcPts val="0"/>
              </a:spcBef>
              <a:spcAft>
                <a:spcPts val="0"/>
              </a:spcAft>
              <a:buSzPts val="2800"/>
              <a:buFont typeface="Arial"/>
              <a:buChar char="•"/>
            </a:pPr>
            <a:r>
              <a:rPr lang="tr-TR" sz="2800"/>
              <a:t>Derse geç girişe (ilk 15 dakika) izin var.</a:t>
            </a:r>
            <a:endParaRPr sz="2800"/>
          </a:p>
          <a:p>
            <a:pPr marL="91440" lvl="0" indent="-177800" algn="l" rtl="0">
              <a:lnSpc>
                <a:spcPct val="90000"/>
              </a:lnSpc>
              <a:spcBef>
                <a:spcPts val="1400"/>
              </a:spcBef>
              <a:spcAft>
                <a:spcPts val="0"/>
              </a:spcAft>
              <a:buSzPts val="2800"/>
              <a:buFont typeface="Arial"/>
              <a:buChar char="•"/>
            </a:pPr>
            <a:r>
              <a:rPr lang="tr-TR" sz="2800"/>
              <a:t>15 dakikadan sonra veya diğer ders gelenler yoklamaya imza atamaz.</a:t>
            </a:r>
            <a:endParaRPr/>
          </a:p>
          <a:p>
            <a:pPr marL="91440" lvl="0" indent="-177800" algn="l" rtl="0">
              <a:lnSpc>
                <a:spcPct val="90000"/>
              </a:lnSpc>
              <a:spcBef>
                <a:spcPts val="1400"/>
              </a:spcBef>
              <a:spcAft>
                <a:spcPts val="0"/>
              </a:spcAft>
              <a:buSzPts val="2800"/>
              <a:buFont typeface="Arial"/>
              <a:buChar char="•"/>
            </a:pPr>
            <a:r>
              <a:rPr lang="tr-TR" sz="2800"/>
              <a:t>Dersten dışarı çıkmaya izin var.</a:t>
            </a:r>
            <a:endParaRPr/>
          </a:p>
          <a:p>
            <a:pPr marL="384048" lvl="1" indent="-182880" algn="l" rtl="0">
              <a:lnSpc>
                <a:spcPct val="90000"/>
              </a:lnSpc>
              <a:spcBef>
                <a:spcPts val="400"/>
              </a:spcBef>
              <a:spcAft>
                <a:spcPts val="0"/>
              </a:spcAft>
              <a:buSzPts val="2400"/>
              <a:buFont typeface="Noto Sans Symbols"/>
              <a:buChar char="⮚"/>
            </a:pPr>
            <a:r>
              <a:rPr lang="tr-TR" sz="2400" b="1">
                <a:solidFill>
                  <a:srgbClr val="FF0000"/>
                </a:solidFill>
              </a:rPr>
              <a:t>AMA Aynı derse tekrar giremezsiniz.</a:t>
            </a:r>
            <a:endParaRPr/>
          </a:p>
          <a:p>
            <a:pPr marL="91440" lvl="0" indent="0" algn="l" rtl="0">
              <a:lnSpc>
                <a:spcPct val="90000"/>
              </a:lnSpc>
              <a:spcBef>
                <a:spcPts val="1600"/>
              </a:spcBef>
              <a:spcAft>
                <a:spcPts val="0"/>
              </a:spcAft>
              <a:buSzPts val="2000"/>
              <a:buNone/>
            </a:pPr>
            <a:endParaRPr/>
          </a:p>
        </p:txBody>
      </p:sp>
      <p:pic>
        <p:nvPicPr>
          <p:cNvPr id="167" name="Google Shape;167;p11"/>
          <p:cNvPicPr preferRelativeResize="0"/>
          <p:nvPr/>
        </p:nvPicPr>
        <p:blipFill rotWithShape="1">
          <a:blip r:embed="rId3">
            <a:alphaModFix/>
          </a:blip>
          <a:srcRect/>
          <a:stretch/>
        </p:blipFill>
        <p:spPr>
          <a:xfrm>
            <a:off x="869359" y="1998863"/>
            <a:ext cx="4322907" cy="3717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a:t>Yemek ve Katılım</a:t>
            </a:r>
            <a:endParaRPr/>
          </a:p>
        </p:txBody>
      </p:sp>
      <p:sp>
        <p:nvSpPr>
          <p:cNvPr id="173" name="Google Shape;173;p1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77800" algn="l" rtl="0">
              <a:lnSpc>
                <a:spcPct val="90000"/>
              </a:lnSpc>
              <a:spcBef>
                <a:spcPts val="0"/>
              </a:spcBef>
              <a:spcAft>
                <a:spcPts val="0"/>
              </a:spcAft>
              <a:buSzPts val="2800"/>
              <a:buFont typeface="Arial"/>
              <a:buChar char="•"/>
            </a:pPr>
            <a:r>
              <a:rPr lang="tr-TR" sz="2800"/>
              <a:t>Derste bir şeyler yemek kesinlikle YASAKTIR.</a:t>
            </a:r>
            <a:endParaRPr/>
          </a:p>
          <a:p>
            <a:pPr marL="91440" lvl="0" indent="-177800" algn="l" rtl="0">
              <a:lnSpc>
                <a:spcPct val="90000"/>
              </a:lnSpc>
              <a:spcBef>
                <a:spcPts val="1400"/>
              </a:spcBef>
              <a:spcAft>
                <a:spcPts val="0"/>
              </a:spcAft>
              <a:buSzPts val="2800"/>
              <a:buFont typeface="Arial"/>
              <a:buChar char="•"/>
            </a:pPr>
            <a:r>
              <a:rPr lang="tr-TR" sz="2800"/>
              <a:t>İçecek içebilirsiniz.</a:t>
            </a:r>
            <a:endParaRPr/>
          </a:p>
          <a:p>
            <a:pPr marL="91440" lvl="0" indent="-177800" algn="l" rtl="0">
              <a:lnSpc>
                <a:spcPct val="90000"/>
              </a:lnSpc>
              <a:spcBef>
                <a:spcPts val="1400"/>
              </a:spcBef>
              <a:spcAft>
                <a:spcPts val="0"/>
              </a:spcAft>
              <a:buSzPts val="2800"/>
              <a:buFont typeface="Arial"/>
              <a:buChar char="•"/>
            </a:pPr>
            <a:r>
              <a:rPr lang="tr-TR" sz="2800"/>
              <a:t>Derste yoklama alınacaktır, 15 haftada toplam %30 devamsızlık hakkınız bulunmaktadır.</a:t>
            </a:r>
            <a:endParaRPr/>
          </a:p>
          <a:p>
            <a:pPr marL="91440" lvl="0" indent="0" algn="l" rtl="0">
              <a:lnSpc>
                <a:spcPct val="90000"/>
              </a:lnSpc>
              <a:spcBef>
                <a:spcPts val="1400"/>
              </a:spcBef>
              <a:spcAft>
                <a:spcPts val="0"/>
              </a:spcAft>
              <a:buSzPts val="2800"/>
              <a:buNone/>
            </a:pPr>
            <a:endParaRPr sz="2800"/>
          </a:p>
          <a:p>
            <a:pPr marL="91440" lvl="0" indent="0" algn="l" rtl="0">
              <a:lnSpc>
                <a:spcPct val="90000"/>
              </a:lnSpc>
              <a:spcBef>
                <a:spcPts val="1400"/>
              </a:spcBef>
              <a:spcAft>
                <a:spcPts val="0"/>
              </a:spcAft>
              <a:buSzPts val="2800"/>
              <a:buNone/>
            </a:pPr>
            <a:endParaRPr sz="2800"/>
          </a:p>
          <a:p>
            <a:pPr marL="91440" lvl="0" indent="0" algn="l" rtl="0">
              <a:lnSpc>
                <a:spcPct val="90000"/>
              </a:lnSpc>
              <a:spcBef>
                <a:spcPts val="1400"/>
              </a:spcBef>
              <a:spcAft>
                <a:spcPts val="0"/>
              </a:spcAft>
              <a:buSzPts val="200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Kopya kesinlikle yasak!!!!!</a:t>
            </a:r>
            <a:endParaRPr/>
          </a:p>
        </p:txBody>
      </p:sp>
      <p:sp>
        <p:nvSpPr>
          <p:cNvPr id="179" name="Google Shape;179;p1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Vize, final, Ödev ve projelerde </a:t>
            </a:r>
            <a:endParaRPr/>
          </a:p>
          <a:p>
            <a:pPr marL="91440" lvl="0" indent="-152400" algn="l" rtl="0">
              <a:lnSpc>
                <a:spcPct val="90000"/>
              </a:lnSpc>
              <a:spcBef>
                <a:spcPts val="1400"/>
              </a:spcBef>
              <a:spcAft>
                <a:spcPts val="0"/>
              </a:spcAft>
              <a:buSzPts val="2400"/>
              <a:buFont typeface="Arial"/>
              <a:buChar char="•"/>
            </a:pPr>
            <a:r>
              <a:rPr lang="tr-TR" sz="2400"/>
              <a:t>-100</a:t>
            </a:r>
            <a:endParaRPr/>
          </a:p>
          <a:p>
            <a:pPr marL="91440" lvl="0" indent="-152400" algn="l" rtl="0">
              <a:lnSpc>
                <a:spcPct val="90000"/>
              </a:lnSpc>
              <a:spcBef>
                <a:spcPts val="1400"/>
              </a:spcBef>
              <a:spcAft>
                <a:spcPts val="0"/>
              </a:spcAft>
              <a:buSzPts val="2400"/>
              <a:buFont typeface="Arial"/>
              <a:buChar char="•"/>
            </a:pPr>
            <a:r>
              <a:rPr lang="tr-TR" sz="2400"/>
              <a:t>Gönderim konusunda hard deadline.</a:t>
            </a:r>
            <a:endParaRPr/>
          </a:p>
        </p:txBody>
      </p:sp>
      <p:pic>
        <p:nvPicPr>
          <p:cNvPr id="180" name="Google Shape;180;p13"/>
          <p:cNvPicPr preferRelativeResize="0"/>
          <p:nvPr/>
        </p:nvPicPr>
        <p:blipFill rotWithShape="1">
          <a:blip r:embed="rId3">
            <a:alphaModFix/>
          </a:blip>
          <a:srcRect/>
          <a:stretch/>
        </p:blipFill>
        <p:spPr>
          <a:xfrm>
            <a:off x="1260488" y="3578102"/>
            <a:ext cx="3860928" cy="2868514"/>
          </a:xfrm>
          <a:prstGeom prst="rect">
            <a:avLst/>
          </a:prstGeom>
          <a:noFill/>
          <a:ln>
            <a:noFill/>
          </a:ln>
        </p:spPr>
      </p:pic>
      <p:pic>
        <p:nvPicPr>
          <p:cNvPr id="181" name="Google Shape;181;p13"/>
          <p:cNvPicPr preferRelativeResize="0"/>
          <p:nvPr/>
        </p:nvPicPr>
        <p:blipFill rotWithShape="1">
          <a:blip r:embed="rId4">
            <a:alphaModFix/>
          </a:blip>
          <a:srcRect/>
          <a:stretch/>
        </p:blipFill>
        <p:spPr>
          <a:xfrm>
            <a:off x="5820364" y="3578102"/>
            <a:ext cx="4460416" cy="28827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Python Nedir?</a:t>
            </a:r>
            <a:endParaRPr/>
          </a:p>
        </p:txBody>
      </p:sp>
      <p:sp>
        <p:nvSpPr>
          <p:cNvPr id="187" name="Google Shape;187;p14"/>
          <p:cNvSpPr txBox="1">
            <a:spLocks noGrp="1"/>
          </p:cNvSpPr>
          <p:nvPr>
            <p:ph type="body" idx="1"/>
          </p:nvPr>
        </p:nvSpPr>
        <p:spPr>
          <a:xfrm>
            <a:off x="795439" y="1810224"/>
            <a:ext cx="3678906" cy="4023360"/>
          </a:xfrm>
          <a:prstGeom prst="rect">
            <a:avLst/>
          </a:prstGeom>
          <a:noFill/>
          <a:ln>
            <a:noFill/>
          </a:ln>
        </p:spPr>
        <p:txBody>
          <a:bodyPr spcFirstLastPara="1" wrap="square" lIns="0" tIns="45700" rIns="0" bIns="45700" anchor="t" anchorCtr="0">
            <a:normAutofit fontScale="85000" lnSpcReduction="20000"/>
          </a:bodyPr>
          <a:lstStyle/>
          <a:p>
            <a:pPr marL="91440" lvl="1" indent="-177800" algn="l" rtl="0">
              <a:lnSpc>
                <a:spcPct val="90000"/>
              </a:lnSpc>
              <a:spcBef>
                <a:spcPts val="0"/>
              </a:spcBef>
              <a:spcAft>
                <a:spcPts val="0"/>
              </a:spcAft>
              <a:buSzPts val="2800"/>
              <a:buFont typeface="Arial"/>
              <a:buChar char="•"/>
            </a:pPr>
            <a:r>
              <a:rPr lang="tr-TR" sz="2800" dirty="0" err="1"/>
              <a:t>Guido</a:t>
            </a:r>
            <a:r>
              <a:rPr lang="tr-TR" sz="2800" dirty="0"/>
              <a:t> Van </a:t>
            </a:r>
            <a:r>
              <a:rPr lang="tr-TR" sz="2800" dirty="0" err="1"/>
              <a:t>Rossum</a:t>
            </a:r>
            <a:r>
              <a:rPr lang="tr-TR" sz="2800" dirty="0"/>
              <a:t> tarafından 1990 yılında geliştirilmeye  başlanan yüksek seviyeli bir dil olan </a:t>
            </a:r>
            <a:r>
              <a:rPr lang="tr-TR" sz="2800" dirty="0" err="1"/>
              <a:t>Python</a:t>
            </a:r>
            <a:r>
              <a:rPr lang="tr-TR" sz="2800" dirty="0"/>
              <a:t>; </a:t>
            </a:r>
            <a:endParaRPr dirty="0"/>
          </a:p>
          <a:p>
            <a:pPr marL="525780" lvl="2" indent="-342900" algn="l" rtl="0">
              <a:lnSpc>
                <a:spcPct val="90000"/>
              </a:lnSpc>
              <a:spcBef>
                <a:spcPts val="1400"/>
              </a:spcBef>
              <a:spcAft>
                <a:spcPts val="0"/>
              </a:spcAft>
              <a:buSzPts val="2400"/>
              <a:buFont typeface="Noto Sans Symbols"/>
              <a:buChar char="⮚"/>
            </a:pPr>
            <a:r>
              <a:rPr lang="tr-TR" sz="2400" dirty="0"/>
              <a:t>Öğrenilmesi kolay, güçlü bir programlama dilidir.</a:t>
            </a:r>
            <a:endParaRPr dirty="0"/>
          </a:p>
          <a:p>
            <a:pPr marL="525780" lvl="2" indent="-342900" algn="l" rtl="0">
              <a:lnSpc>
                <a:spcPct val="90000"/>
              </a:lnSpc>
              <a:spcBef>
                <a:spcPts val="1400"/>
              </a:spcBef>
              <a:spcAft>
                <a:spcPts val="0"/>
              </a:spcAft>
              <a:buSzPts val="2400"/>
              <a:buFont typeface="Noto Sans Symbols"/>
              <a:buChar char="⮚"/>
            </a:pPr>
            <a:r>
              <a:rPr lang="tr-TR" sz="2400" dirty="0"/>
              <a:t>Yüksek seviyeli veri yapılarında etkili, nesne programlamada kolay ve etkili uygulamalar sunan,</a:t>
            </a:r>
            <a:endParaRPr dirty="0"/>
          </a:p>
          <a:p>
            <a:pPr marL="525780" lvl="3" indent="-342900" algn="l" rtl="0">
              <a:lnSpc>
                <a:spcPct val="90000"/>
              </a:lnSpc>
              <a:spcBef>
                <a:spcPts val="1400"/>
              </a:spcBef>
              <a:spcAft>
                <a:spcPts val="0"/>
              </a:spcAft>
              <a:buSzPts val="2400"/>
              <a:buFont typeface="Noto Sans Symbols"/>
              <a:buChar char="⮚"/>
            </a:pPr>
            <a:r>
              <a:rPr lang="tr-TR" sz="2400" dirty="0"/>
              <a:t>Bir derleyiciye ihtiyaç duymayan</a:t>
            </a:r>
            <a:endParaRPr dirty="0"/>
          </a:p>
          <a:p>
            <a:pPr marL="525780" lvl="3" indent="-342900" algn="l" rtl="0">
              <a:lnSpc>
                <a:spcPct val="90000"/>
              </a:lnSpc>
              <a:spcBef>
                <a:spcPts val="1400"/>
              </a:spcBef>
              <a:spcAft>
                <a:spcPts val="0"/>
              </a:spcAft>
              <a:buSzPts val="2400"/>
              <a:buFont typeface="Noto Sans Symbols"/>
              <a:buChar char="⮚"/>
            </a:pPr>
            <a:r>
              <a:rPr lang="tr-TR" sz="2400" dirty="0"/>
              <a:t>Kolay okunabilir.</a:t>
            </a:r>
            <a:endParaRPr dirty="0"/>
          </a:p>
          <a:p>
            <a:pPr marL="91440" lvl="0" indent="0" algn="l" rtl="0">
              <a:lnSpc>
                <a:spcPct val="90000"/>
              </a:lnSpc>
              <a:spcBef>
                <a:spcPts val="1400"/>
              </a:spcBef>
              <a:spcAft>
                <a:spcPts val="0"/>
              </a:spcAft>
              <a:buSzPts val="2000"/>
              <a:buNone/>
            </a:pPr>
            <a:endParaRPr dirty="0"/>
          </a:p>
          <a:p>
            <a:pPr marL="91440" lvl="0" indent="0" algn="l" rtl="0">
              <a:lnSpc>
                <a:spcPct val="90000"/>
              </a:lnSpc>
              <a:spcBef>
                <a:spcPts val="1400"/>
              </a:spcBef>
              <a:spcAft>
                <a:spcPts val="0"/>
              </a:spcAft>
              <a:buSzPts val="2000"/>
              <a:buNone/>
            </a:pPr>
            <a:endParaRPr dirty="0"/>
          </a:p>
          <a:p>
            <a:pPr marL="91440" lvl="0" indent="0" algn="l" rtl="0">
              <a:lnSpc>
                <a:spcPct val="90000"/>
              </a:lnSpc>
              <a:spcBef>
                <a:spcPts val="1400"/>
              </a:spcBef>
              <a:spcAft>
                <a:spcPts val="0"/>
              </a:spcAft>
              <a:buSzPts val="2000"/>
              <a:buNone/>
            </a:pPr>
            <a:endParaRPr dirty="0"/>
          </a:p>
        </p:txBody>
      </p:sp>
      <p:pic>
        <p:nvPicPr>
          <p:cNvPr id="3" name="Resim 2">
            <a:extLst>
              <a:ext uri="{FF2B5EF4-FFF2-40B4-BE49-F238E27FC236}">
                <a16:creationId xmlns:a16="http://schemas.microsoft.com/office/drawing/2014/main" id="{85995340-19BD-4027-881C-FEA6AF983B31}"/>
              </a:ext>
            </a:extLst>
          </p:cNvPr>
          <p:cNvPicPr>
            <a:picLocks noChangeAspect="1"/>
          </p:cNvPicPr>
          <p:nvPr/>
        </p:nvPicPr>
        <p:blipFill>
          <a:blip r:embed="rId3"/>
          <a:stretch>
            <a:fillRect/>
          </a:stretch>
        </p:blipFill>
        <p:spPr>
          <a:xfrm>
            <a:off x="6027938" y="0"/>
            <a:ext cx="5812939" cy="66681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Python Nedir?</a:t>
            </a:r>
            <a:endParaRPr/>
          </a:p>
        </p:txBody>
      </p:sp>
      <p:sp>
        <p:nvSpPr>
          <p:cNvPr id="194" name="Google Shape;194;p1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Python’s elegant syntax and dynamic typing, together with its interpreted nature, make it an ideal language for scripting and rapid application development in many areas on most platforms. </a:t>
            </a:r>
            <a:endParaRPr sz="2400"/>
          </a:p>
          <a:p>
            <a:pPr marL="91440" lvl="0" indent="-152400" algn="l" rtl="0">
              <a:lnSpc>
                <a:spcPct val="90000"/>
              </a:lnSpc>
              <a:spcBef>
                <a:spcPts val="1400"/>
              </a:spcBef>
              <a:spcAft>
                <a:spcPts val="0"/>
              </a:spcAft>
              <a:buSzPts val="2400"/>
              <a:buFont typeface="Arial"/>
              <a:buChar char="•"/>
            </a:pPr>
            <a:r>
              <a:rPr lang="tr-TR" sz="2400"/>
              <a:t>"Python is one of the most popular programming languages owing to its ease of use and wide range of application," </a:t>
            </a:r>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16"/>
          <p:cNvSpPr txBox="1">
            <a:spLocks noGrp="1"/>
          </p:cNvSpPr>
          <p:nvPr>
            <p:ph type="title"/>
          </p:nvPr>
        </p:nvSpPr>
        <p:spPr>
          <a:xfrm>
            <a:off x="1018186" y="336374"/>
            <a:ext cx="10769700" cy="15549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3F3F3F"/>
              </a:buClr>
              <a:buSzPts val="4800"/>
              <a:buFont typeface="Calibri"/>
              <a:buNone/>
            </a:pPr>
            <a:r>
              <a:rPr lang="tr-TR" b="1"/>
              <a:t>IDE (Integrated Development Environment – Tümleşik Geliştirme Ortamı) </a:t>
            </a:r>
            <a:endParaRPr/>
          </a:p>
        </p:txBody>
      </p:sp>
      <p:sp>
        <p:nvSpPr>
          <p:cNvPr id="201" name="Google Shape;201;p16"/>
          <p:cNvSpPr txBox="1">
            <a:spLocks noGrp="1"/>
          </p:cNvSpPr>
          <p:nvPr>
            <p:ph type="body" idx="1"/>
          </p:nvPr>
        </p:nvSpPr>
        <p:spPr>
          <a:xfrm>
            <a:off x="784577" y="2031650"/>
            <a:ext cx="10622845" cy="4428135"/>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IDE bilgisayar programcılarının hızlı ve rahat bir şekilde program geliştirebilmesini amaçlayan, geliştirme sürecini organize edebilen birçok araç ile birlikte geliştirme sürecinin verimli kullanılmasına katkıda bulunan araçların tamamını içerisinde barındıran bir yazılım türüdür.</a:t>
            </a:r>
            <a:endParaRPr/>
          </a:p>
        </p:txBody>
      </p:sp>
      <p:pic>
        <p:nvPicPr>
          <p:cNvPr id="202" name="Google Shape;202;p16"/>
          <p:cNvPicPr preferRelativeResize="0"/>
          <p:nvPr/>
        </p:nvPicPr>
        <p:blipFill rotWithShape="1">
          <a:blip r:embed="rId3">
            <a:alphaModFix/>
          </a:blip>
          <a:srcRect/>
          <a:stretch/>
        </p:blipFill>
        <p:spPr>
          <a:xfrm>
            <a:off x="3212738" y="3480441"/>
            <a:ext cx="5788872" cy="2669874"/>
          </a:xfrm>
          <a:prstGeom prst="rect">
            <a:avLst/>
          </a:prstGeom>
          <a:noFill/>
          <a:ln>
            <a:noFill/>
          </a:ln>
          <a:effectLst>
            <a:outerShdw blurRad="292100" dist="139700" dir="2700000" algn="tl" rotWithShape="0">
              <a:srgbClr val="333333">
                <a:alpha val="64705"/>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7"/>
          <p:cNvSpPr txBox="1">
            <a:spLocks noGrp="1"/>
          </p:cNvSpPr>
          <p:nvPr>
            <p:ph type="title"/>
          </p:nvPr>
        </p:nvSpPr>
        <p:spPr>
          <a:xfrm>
            <a:off x="1038577" y="707416"/>
            <a:ext cx="10713155" cy="990600"/>
          </a:xfrm>
          <a:prstGeom prst="rect">
            <a:avLst/>
          </a:prstGeom>
          <a:noFill/>
          <a:ln>
            <a:noFill/>
          </a:ln>
        </p:spPr>
        <p:txBody>
          <a:bodyPr spcFirstLastPara="1" wrap="square" lIns="91425" tIns="45700" rIns="91425" bIns="45700" anchor="b" anchorCtr="0">
            <a:normAutofit fontScale="90000"/>
          </a:bodyPr>
          <a:lstStyle/>
          <a:p>
            <a:pPr marL="0" lvl="0" indent="0" algn="l" rtl="0">
              <a:lnSpc>
                <a:spcPct val="85000"/>
              </a:lnSpc>
              <a:spcBef>
                <a:spcPts val="0"/>
              </a:spcBef>
              <a:spcAft>
                <a:spcPts val="0"/>
              </a:spcAft>
              <a:buClr>
                <a:srgbClr val="3F3F3F"/>
              </a:buClr>
              <a:buSzPct val="100000"/>
              <a:buFont typeface="Calibri"/>
              <a:buNone/>
            </a:pPr>
            <a:r>
              <a:rPr lang="tr-TR" b="1"/>
              <a:t>IDE (Integrated Development Environment – Tümleşik Geliştirme Ortamı)  (devam…)</a:t>
            </a:r>
            <a:endParaRPr/>
          </a:p>
        </p:txBody>
      </p:sp>
      <p:pic>
        <p:nvPicPr>
          <p:cNvPr id="209" name="Google Shape;209;p17"/>
          <p:cNvPicPr preferRelativeResize="0"/>
          <p:nvPr/>
        </p:nvPicPr>
        <p:blipFill rotWithShape="1">
          <a:blip r:embed="rId3">
            <a:alphaModFix/>
          </a:blip>
          <a:srcRect/>
          <a:stretch/>
        </p:blipFill>
        <p:spPr>
          <a:xfrm>
            <a:off x="3188134" y="3071977"/>
            <a:ext cx="1856381" cy="1224136"/>
          </a:xfrm>
          <a:prstGeom prst="rect">
            <a:avLst/>
          </a:prstGeom>
          <a:noFill/>
          <a:ln>
            <a:noFill/>
          </a:ln>
        </p:spPr>
      </p:pic>
      <p:pic>
        <p:nvPicPr>
          <p:cNvPr id="210" name="Google Shape;210;p17"/>
          <p:cNvPicPr preferRelativeResize="0"/>
          <p:nvPr/>
        </p:nvPicPr>
        <p:blipFill rotWithShape="1">
          <a:blip r:embed="rId4">
            <a:alphaModFix/>
          </a:blip>
          <a:srcRect/>
          <a:stretch/>
        </p:blipFill>
        <p:spPr>
          <a:xfrm>
            <a:off x="6096000" y="2929894"/>
            <a:ext cx="2376000" cy="1224000"/>
          </a:xfrm>
          <a:prstGeom prst="rect">
            <a:avLst/>
          </a:prstGeom>
          <a:noFill/>
          <a:ln>
            <a:noFill/>
          </a:ln>
        </p:spPr>
      </p:pic>
      <p:pic>
        <p:nvPicPr>
          <p:cNvPr id="211" name="Google Shape;211;p17"/>
          <p:cNvPicPr preferRelativeResize="0"/>
          <p:nvPr/>
        </p:nvPicPr>
        <p:blipFill rotWithShape="1">
          <a:blip r:embed="rId5">
            <a:alphaModFix/>
          </a:blip>
          <a:srcRect/>
          <a:stretch/>
        </p:blipFill>
        <p:spPr>
          <a:xfrm>
            <a:off x="7284000" y="4542587"/>
            <a:ext cx="1605138" cy="1332001"/>
          </a:xfrm>
          <a:prstGeom prst="rect">
            <a:avLst/>
          </a:prstGeom>
          <a:noFill/>
          <a:ln>
            <a:noFill/>
          </a:ln>
        </p:spPr>
      </p:pic>
      <p:pic>
        <p:nvPicPr>
          <p:cNvPr id="212" name="Google Shape;212;p17"/>
          <p:cNvPicPr preferRelativeResize="0"/>
          <p:nvPr/>
        </p:nvPicPr>
        <p:blipFill rotWithShape="1">
          <a:blip r:embed="rId6">
            <a:alphaModFix/>
          </a:blip>
          <a:srcRect/>
          <a:stretch/>
        </p:blipFill>
        <p:spPr>
          <a:xfrm>
            <a:off x="3326636" y="4542587"/>
            <a:ext cx="3672604" cy="13498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Nerelerde Kullanılır?</a:t>
            </a:r>
            <a:endParaRPr/>
          </a:p>
        </p:txBody>
      </p:sp>
      <p:sp>
        <p:nvSpPr>
          <p:cNvPr id="218" name="Google Shape;218;p1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dirty="0"/>
              <a:t> </a:t>
            </a:r>
            <a:r>
              <a:rPr lang="tr-TR" sz="2400" dirty="0" err="1"/>
              <a:t>Veritabanı</a:t>
            </a:r>
            <a:r>
              <a:rPr lang="tr-TR" sz="2400" dirty="0"/>
              <a:t> Programcılığı</a:t>
            </a:r>
            <a:endParaRPr dirty="0"/>
          </a:p>
          <a:p>
            <a:pPr marL="91440" lvl="0" indent="-152400" algn="l" rtl="0">
              <a:lnSpc>
                <a:spcPct val="90000"/>
              </a:lnSpc>
              <a:spcBef>
                <a:spcPts val="1400"/>
              </a:spcBef>
              <a:spcAft>
                <a:spcPts val="0"/>
              </a:spcAft>
              <a:buSzPts val="2400"/>
              <a:buFont typeface="Arial"/>
              <a:buChar char="•"/>
            </a:pPr>
            <a:r>
              <a:rPr lang="tr-TR" sz="2400" dirty="0"/>
              <a:t> GUI (</a:t>
            </a:r>
            <a:r>
              <a:rPr lang="tr-TR" sz="2400" dirty="0" err="1"/>
              <a:t>Graphic</a:t>
            </a:r>
            <a:r>
              <a:rPr lang="tr-TR" sz="2400" dirty="0"/>
              <a:t> User </a:t>
            </a:r>
            <a:r>
              <a:rPr lang="tr-TR" sz="2400" dirty="0" err="1"/>
              <a:t>Interface</a:t>
            </a:r>
            <a:r>
              <a:rPr lang="tr-TR" sz="2400" dirty="0"/>
              <a:t>) Programcılığı</a:t>
            </a:r>
            <a:endParaRPr dirty="0"/>
          </a:p>
          <a:p>
            <a:pPr marL="91440" lvl="0" indent="-152400" algn="l" rtl="0">
              <a:lnSpc>
                <a:spcPct val="90000"/>
              </a:lnSpc>
              <a:spcBef>
                <a:spcPts val="1400"/>
              </a:spcBef>
              <a:spcAft>
                <a:spcPts val="0"/>
              </a:spcAft>
              <a:buSzPts val="2400"/>
              <a:buFont typeface="Arial"/>
              <a:buChar char="•"/>
            </a:pPr>
            <a:r>
              <a:rPr lang="tr-TR" sz="2400" dirty="0"/>
              <a:t> İnternet Programcılığı</a:t>
            </a:r>
            <a:endParaRPr dirty="0"/>
          </a:p>
          <a:p>
            <a:pPr marL="91440" lvl="0" indent="0" algn="l" rtl="0">
              <a:lnSpc>
                <a:spcPct val="90000"/>
              </a:lnSpc>
              <a:spcBef>
                <a:spcPts val="1400"/>
              </a:spcBef>
              <a:spcAft>
                <a:spcPts val="0"/>
              </a:spcAft>
              <a:buSzPts val="2000"/>
              <a:buNone/>
            </a:pP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br>
              <a:rPr lang="tr-TR"/>
            </a:br>
            <a:r>
              <a:rPr lang="tr-TR" b="1"/>
              <a:t>Python2 ve Python3 </a:t>
            </a:r>
            <a:endParaRPr/>
          </a:p>
        </p:txBody>
      </p:sp>
      <p:sp>
        <p:nvSpPr>
          <p:cNvPr id="224" name="Google Shape;224;p19"/>
          <p:cNvSpPr txBox="1">
            <a:spLocks noGrp="1"/>
          </p:cNvSpPr>
          <p:nvPr>
            <p:ph type="body" idx="1"/>
          </p:nvPr>
        </p:nvSpPr>
        <p:spPr>
          <a:xfrm>
            <a:off x="781192" y="1868312"/>
            <a:ext cx="10058400" cy="4351866"/>
          </a:xfrm>
          <a:prstGeom prst="rect">
            <a:avLst/>
          </a:prstGeom>
          <a:noFill/>
          <a:ln>
            <a:noFill/>
          </a:ln>
        </p:spPr>
        <p:txBody>
          <a:bodyPr spcFirstLastPara="1" wrap="square" lIns="0" tIns="45700" rIns="0" bIns="45700" anchor="t" anchorCtr="0">
            <a:normAutofit lnSpcReduction="10000"/>
          </a:bodyPr>
          <a:lstStyle/>
          <a:p>
            <a:pPr marL="91440" lvl="0" indent="-165100" algn="l" rtl="0">
              <a:lnSpc>
                <a:spcPct val="100000"/>
              </a:lnSpc>
              <a:spcBef>
                <a:spcPts val="0"/>
              </a:spcBef>
              <a:spcAft>
                <a:spcPts val="0"/>
              </a:spcAft>
              <a:buSzPts val="2600"/>
              <a:buFont typeface="Arial"/>
              <a:buChar char="•"/>
            </a:pPr>
            <a:r>
              <a:rPr lang="tr-TR" sz="2600"/>
              <a:t>Python 2.x: the old version </a:t>
            </a:r>
            <a:endParaRPr/>
          </a:p>
          <a:p>
            <a:pPr marL="91440" lvl="0" indent="-165100" algn="l" rtl="0">
              <a:lnSpc>
                <a:spcPct val="100000"/>
              </a:lnSpc>
              <a:spcBef>
                <a:spcPts val="1400"/>
              </a:spcBef>
              <a:spcAft>
                <a:spcPts val="0"/>
              </a:spcAft>
              <a:buSzPts val="2600"/>
              <a:buFont typeface="Arial"/>
              <a:buChar char="•"/>
            </a:pPr>
            <a:r>
              <a:rPr lang="tr-TR" sz="2600"/>
              <a:t>Python 3.X: the new version </a:t>
            </a:r>
            <a:endParaRPr/>
          </a:p>
          <a:p>
            <a:pPr marL="91440" lvl="0" indent="-165100" algn="l" rtl="0">
              <a:lnSpc>
                <a:spcPct val="100000"/>
              </a:lnSpc>
              <a:spcBef>
                <a:spcPts val="1400"/>
              </a:spcBef>
              <a:spcAft>
                <a:spcPts val="0"/>
              </a:spcAft>
              <a:buSzPts val="2600"/>
              <a:buFont typeface="Arial"/>
              <a:buChar char="•"/>
            </a:pPr>
            <a:r>
              <a:rPr lang="tr-TR" sz="2600"/>
              <a:t>Aralık 2008, Python released version 3.0. mainly released to fix problems exist in Python 2. The nature of these change is such that Python 3 was incompatible with Python 2. </a:t>
            </a:r>
            <a:endParaRPr/>
          </a:p>
          <a:p>
            <a:pPr marL="91440" lvl="0" indent="-165100" algn="l" rtl="0">
              <a:lnSpc>
                <a:spcPct val="100000"/>
              </a:lnSpc>
              <a:spcBef>
                <a:spcPts val="1400"/>
              </a:spcBef>
              <a:spcAft>
                <a:spcPts val="0"/>
              </a:spcAft>
              <a:buSzPts val="2600"/>
              <a:buFont typeface="Arial"/>
              <a:buChar char="•"/>
            </a:pPr>
            <a:r>
              <a:rPr lang="tr-TR" sz="2600"/>
              <a:t>Derste yeni versiyonu kullanmaya çalışacağız Python 3. </a:t>
            </a:r>
            <a:endParaRPr/>
          </a:p>
          <a:p>
            <a:pPr marL="91440" lvl="0" indent="-165100" algn="l" rtl="0">
              <a:lnSpc>
                <a:spcPct val="100000"/>
              </a:lnSpc>
              <a:spcBef>
                <a:spcPts val="1400"/>
              </a:spcBef>
              <a:spcAft>
                <a:spcPts val="0"/>
              </a:spcAft>
              <a:buSzPts val="2600"/>
              <a:buFont typeface="Arial"/>
              <a:buChar char="•"/>
            </a:pPr>
            <a:r>
              <a:rPr lang="tr-TR" sz="2600"/>
              <a:t>Neden Python 3? </a:t>
            </a:r>
            <a:endParaRPr/>
          </a:p>
          <a:p>
            <a:pPr marL="384048" lvl="1" indent="-182880" algn="l" rtl="0">
              <a:lnSpc>
                <a:spcPct val="90000"/>
              </a:lnSpc>
              <a:spcBef>
                <a:spcPts val="400"/>
              </a:spcBef>
              <a:spcAft>
                <a:spcPts val="0"/>
              </a:spcAft>
              <a:buSzPts val="1800"/>
              <a:buChar char="◦"/>
            </a:pPr>
            <a:r>
              <a:rPr lang="tr-TR" b="1"/>
              <a:t>COMPANIES ARE MOVING FROM 2 TO 3 AS: </a:t>
            </a:r>
            <a:endParaRPr/>
          </a:p>
          <a:p>
            <a:pPr marL="566928" lvl="2" indent="-182880" algn="l" rtl="0">
              <a:lnSpc>
                <a:spcPct val="90000"/>
              </a:lnSpc>
              <a:spcBef>
                <a:spcPts val="600"/>
              </a:spcBef>
              <a:spcAft>
                <a:spcPts val="0"/>
              </a:spcAft>
              <a:buSzPts val="1400"/>
              <a:buChar char="◦"/>
            </a:pPr>
            <a:r>
              <a:rPr lang="tr-TR" b="1"/>
              <a:t>INSTAGRAM </a:t>
            </a:r>
            <a:endParaRPr/>
          </a:p>
          <a:p>
            <a:pPr marL="566928" lvl="2" indent="-182880" algn="l" rtl="0">
              <a:lnSpc>
                <a:spcPct val="90000"/>
              </a:lnSpc>
              <a:spcBef>
                <a:spcPts val="600"/>
              </a:spcBef>
              <a:spcAft>
                <a:spcPts val="0"/>
              </a:spcAft>
              <a:buSzPts val="1400"/>
              <a:buChar char="◦"/>
            </a:pPr>
            <a:r>
              <a:rPr lang="tr-TR" b="1"/>
              <a:t>FACEBOOK </a:t>
            </a:r>
            <a:endParaRPr/>
          </a:p>
          <a:p>
            <a:pPr marL="91440" lvl="0" indent="0" algn="l" rtl="0">
              <a:lnSpc>
                <a:spcPct val="90000"/>
              </a:lnSpc>
              <a:spcBef>
                <a:spcPts val="1600"/>
              </a:spcBef>
              <a:spcAft>
                <a:spcPts val="0"/>
              </a:spcAft>
              <a:buSzPts val="2000"/>
              <a:buNone/>
            </a:pPr>
            <a:endParaRPr/>
          </a:p>
        </p:txBody>
      </p:sp>
      <p:pic>
        <p:nvPicPr>
          <p:cNvPr id="225" name="Google Shape;225;p19"/>
          <p:cNvPicPr preferRelativeResize="0"/>
          <p:nvPr/>
        </p:nvPicPr>
        <p:blipFill rotWithShape="1">
          <a:blip r:embed="rId3">
            <a:alphaModFix/>
          </a:blip>
          <a:srcRect/>
          <a:stretch/>
        </p:blipFill>
        <p:spPr>
          <a:xfrm>
            <a:off x="7415772" y="3709226"/>
            <a:ext cx="4868848" cy="31487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Neden Python3</a:t>
            </a:r>
            <a:endParaRPr b="1"/>
          </a:p>
        </p:txBody>
      </p:sp>
      <p:sp>
        <p:nvSpPr>
          <p:cNvPr id="232" name="Google Shape;232;p2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tr-TR" b="1"/>
              <a:t>INSTAGRAM </a:t>
            </a:r>
            <a:endParaRPr/>
          </a:p>
          <a:p>
            <a:pPr marL="91440" lvl="1" indent="-152400" algn="l" rtl="0">
              <a:lnSpc>
                <a:spcPct val="90000"/>
              </a:lnSpc>
              <a:spcBef>
                <a:spcPts val="1400"/>
              </a:spcBef>
              <a:spcAft>
                <a:spcPts val="0"/>
              </a:spcAft>
              <a:buSzPts val="2400"/>
              <a:buFont typeface="Arial"/>
              <a:buChar char="•"/>
            </a:pPr>
            <a:r>
              <a:rPr lang="tr-TR" sz="2400"/>
              <a:t>In 2017, Instagram migrated the majority of their Python code base from Python 2.7 to Python 3 </a:t>
            </a:r>
            <a:endParaRPr sz="2400"/>
          </a:p>
          <a:p>
            <a:pPr marL="91440" lvl="1" indent="-152400" algn="l" rtl="0">
              <a:lnSpc>
                <a:spcPct val="90000"/>
              </a:lnSpc>
              <a:spcBef>
                <a:spcPts val="1400"/>
              </a:spcBef>
              <a:spcAft>
                <a:spcPts val="0"/>
              </a:spcAft>
              <a:buSzPts val="2400"/>
              <a:buFont typeface="Arial"/>
              <a:buChar char="•"/>
            </a:pPr>
            <a:r>
              <a:rPr lang="tr-TR" sz="2400"/>
              <a:t>Çünkü: </a:t>
            </a:r>
            <a:endParaRPr/>
          </a:p>
          <a:p>
            <a:pPr marL="274320" lvl="3" indent="-127000" algn="l" rtl="0">
              <a:lnSpc>
                <a:spcPct val="90000"/>
              </a:lnSpc>
              <a:spcBef>
                <a:spcPts val="1400"/>
              </a:spcBef>
              <a:spcAft>
                <a:spcPts val="0"/>
              </a:spcAft>
              <a:buSzPts val="2000"/>
              <a:buFont typeface="Arial"/>
              <a:buChar char="•"/>
            </a:pPr>
            <a:r>
              <a:rPr lang="tr-TR" sz="2000"/>
              <a:t>Python is not traditionally a typed language, but Python v3.5 supports typing, which removes development conflicts when working new pieces of code. </a:t>
            </a:r>
            <a:endParaRPr sz="2000"/>
          </a:p>
          <a:p>
            <a:pPr marL="274320" lvl="3" indent="-127000" algn="l" rtl="0">
              <a:lnSpc>
                <a:spcPct val="90000"/>
              </a:lnSpc>
              <a:spcBef>
                <a:spcPts val="1400"/>
              </a:spcBef>
              <a:spcAft>
                <a:spcPts val="0"/>
              </a:spcAft>
              <a:buSzPts val="2000"/>
              <a:buFont typeface="Arial"/>
              <a:buChar char="•"/>
            </a:pPr>
            <a:r>
              <a:rPr lang="tr-TR" sz="2000"/>
              <a:t>Each newer version of Python continues to get faster runtime. Meanwhile, nobody’s currently working to make Python 2.7 work faster. </a:t>
            </a:r>
            <a:endParaRPr sz="2000"/>
          </a:p>
          <a:p>
            <a:pPr marL="274320" lvl="3" indent="-127000" algn="l" rtl="0">
              <a:lnSpc>
                <a:spcPct val="90000"/>
              </a:lnSpc>
              <a:spcBef>
                <a:spcPts val="1400"/>
              </a:spcBef>
              <a:spcAft>
                <a:spcPts val="0"/>
              </a:spcAft>
              <a:buSzPts val="2000"/>
              <a:buFont typeface="Arial"/>
              <a:buChar char="•"/>
            </a:pPr>
            <a:r>
              <a:rPr lang="tr-TR" sz="2000"/>
              <a:t>Community support is better with Python 3. </a:t>
            </a:r>
            <a:endParaRPr/>
          </a:p>
          <a:p>
            <a:pPr marL="566928" lvl="2" indent="-93980" algn="l" rtl="0">
              <a:lnSpc>
                <a:spcPct val="90000"/>
              </a:lnSpc>
              <a:spcBef>
                <a:spcPts val="400"/>
              </a:spcBef>
              <a:spcAft>
                <a:spcPts val="0"/>
              </a:spcAft>
              <a:buSzPts val="1400"/>
              <a:buNone/>
            </a:pPr>
            <a:endParaRPr/>
          </a:p>
          <a:p>
            <a:pPr marL="384048" lvl="1" indent="-68579" algn="l" rtl="0">
              <a:lnSpc>
                <a:spcPct val="90000"/>
              </a:lnSpc>
              <a:spcBef>
                <a:spcPts val="600"/>
              </a:spcBef>
              <a:spcAft>
                <a:spcPts val="0"/>
              </a:spcAft>
              <a:buSzPts val="1800"/>
              <a:buNone/>
            </a:pPr>
            <a:endParaRPr/>
          </a:p>
          <a:p>
            <a:pPr marL="384048" lvl="1" indent="-68579" algn="l" rtl="0">
              <a:lnSpc>
                <a:spcPct val="90000"/>
              </a:lnSpc>
              <a:spcBef>
                <a:spcPts val="600"/>
              </a:spcBef>
              <a:spcAft>
                <a:spcPts val="0"/>
              </a:spcAft>
              <a:buSzPts val="1800"/>
              <a:buNone/>
            </a:pPr>
            <a:endParaRPr/>
          </a:p>
          <a:p>
            <a:pPr marL="91440" lvl="0" indent="0" algn="l" rtl="0">
              <a:lnSpc>
                <a:spcPct val="90000"/>
              </a:lnSpc>
              <a:spcBef>
                <a:spcPts val="1600"/>
              </a:spcBef>
              <a:spcAft>
                <a:spcPts val="0"/>
              </a:spcAft>
              <a:buSzPts val="20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Ders Bilgisi</a:t>
            </a:r>
            <a:endParaRPr/>
          </a:p>
        </p:txBody>
      </p:sp>
      <p:sp>
        <p:nvSpPr>
          <p:cNvPr id="112" name="Google Shape;112;p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Python programlama dersi daha önce python ile programlama deneyimi olan veya olmayan tüm öğrenciler içindir.</a:t>
            </a:r>
            <a:endParaRPr/>
          </a:p>
          <a:p>
            <a:pPr marL="91440" lvl="0" indent="-152400" algn="l" rtl="0">
              <a:lnSpc>
                <a:spcPct val="90000"/>
              </a:lnSpc>
              <a:spcBef>
                <a:spcPts val="1400"/>
              </a:spcBef>
              <a:spcAft>
                <a:spcPts val="0"/>
              </a:spcAft>
              <a:buSzPts val="2400"/>
              <a:buFont typeface="Arial"/>
              <a:buChar char="•"/>
            </a:pPr>
            <a:r>
              <a:rPr lang="tr-TR" sz="2400"/>
              <a:t>Dersin amacı </a:t>
            </a:r>
            <a:endParaRPr/>
          </a:p>
          <a:p>
            <a:pPr marL="384048" lvl="1" indent="-182880" algn="l" rtl="0">
              <a:lnSpc>
                <a:spcPct val="90000"/>
              </a:lnSpc>
              <a:spcBef>
                <a:spcPts val="400"/>
              </a:spcBef>
              <a:spcAft>
                <a:spcPts val="0"/>
              </a:spcAft>
              <a:buSzPts val="2000"/>
              <a:buChar char="◦"/>
            </a:pPr>
            <a:r>
              <a:rPr lang="tr-TR" sz="2000"/>
              <a:t>Problem çözme sürecinde python programlama dilini anlamak </a:t>
            </a:r>
            <a:endParaRPr/>
          </a:p>
          <a:p>
            <a:pPr marL="384048" lvl="1" indent="-182880" algn="l" rtl="0">
              <a:lnSpc>
                <a:spcPct val="90000"/>
              </a:lnSpc>
              <a:spcBef>
                <a:spcPts val="600"/>
              </a:spcBef>
              <a:spcAft>
                <a:spcPts val="0"/>
              </a:spcAft>
              <a:buSzPts val="2000"/>
              <a:buChar char="◦"/>
            </a:pPr>
            <a:r>
              <a:rPr lang="tr-TR" sz="2000"/>
              <a:t>Belirlenen hedeflere ulaşabilmek için yazılan programlarda kendine güvenilir bir şekilde bu yetiyi kazanabilmek</a:t>
            </a:r>
            <a:endParaRPr/>
          </a:p>
          <a:p>
            <a:pPr marL="91440" lvl="0" indent="0" algn="l" rtl="0">
              <a:lnSpc>
                <a:spcPct val="90000"/>
              </a:lnSpc>
              <a:spcBef>
                <a:spcPts val="1600"/>
              </a:spcBef>
              <a:spcAft>
                <a:spcPts val="0"/>
              </a:spcAft>
              <a:buSzPts val="2400"/>
              <a:buNone/>
            </a:pP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Python2 ile Python3 Farkları</a:t>
            </a:r>
            <a:endParaRPr/>
          </a:p>
        </p:txBody>
      </p:sp>
      <p:pic>
        <p:nvPicPr>
          <p:cNvPr id="238" name="Google Shape;238;p21"/>
          <p:cNvPicPr preferRelativeResize="0"/>
          <p:nvPr/>
        </p:nvPicPr>
        <p:blipFill rotWithShape="1">
          <a:blip r:embed="rId3">
            <a:alphaModFix/>
          </a:blip>
          <a:srcRect/>
          <a:stretch/>
        </p:blipFill>
        <p:spPr>
          <a:xfrm>
            <a:off x="612370" y="1690687"/>
            <a:ext cx="2673927" cy="5167313"/>
          </a:xfrm>
          <a:prstGeom prst="rect">
            <a:avLst/>
          </a:prstGeom>
          <a:noFill/>
          <a:ln>
            <a:noFill/>
          </a:ln>
        </p:spPr>
      </p:pic>
      <p:pic>
        <p:nvPicPr>
          <p:cNvPr id="239" name="Google Shape;239;p21"/>
          <p:cNvPicPr preferRelativeResize="0"/>
          <p:nvPr/>
        </p:nvPicPr>
        <p:blipFill rotWithShape="1">
          <a:blip r:embed="rId4">
            <a:alphaModFix/>
          </a:blip>
          <a:srcRect/>
          <a:stretch/>
        </p:blipFill>
        <p:spPr>
          <a:xfrm>
            <a:off x="3479016" y="1688035"/>
            <a:ext cx="7676664" cy="516996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Tarihçesi</a:t>
            </a:r>
            <a:endParaRPr/>
          </a:p>
        </p:txBody>
      </p:sp>
      <p:sp>
        <p:nvSpPr>
          <p:cNvPr id="245" name="Google Shape;245;p22"/>
          <p:cNvSpPr txBox="1">
            <a:spLocks noGrp="1"/>
          </p:cNvSpPr>
          <p:nvPr>
            <p:ph type="body" idx="1"/>
          </p:nvPr>
        </p:nvSpPr>
        <p:spPr>
          <a:xfrm>
            <a:off x="1097280" y="1845734"/>
            <a:ext cx="10058400" cy="4555066"/>
          </a:xfrm>
          <a:prstGeom prst="rect">
            <a:avLst/>
          </a:prstGeom>
          <a:noFill/>
          <a:ln>
            <a:noFill/>
          </a:ln>
        </p:spPr>
        <p:txBody>
          <a:bodyPr spcFirstLastPara="1" wrap="square" lIns="0" tIns="45700" rIns="0" bIns="45700" anchor="t" anchorCtr="0">
            <a:normAutofit fontScale="77500" lnSpcReduction="20000"/>
          </a:bodyPr>
          <a:lstStyle/>
          <a:p>
            <a:pPr marL="91440" lvl="0" indent="-98425" algn="l" rtl="0">
              <a:lnSpc>
                <a:spcPct val="90000"/>
              </a:lnSpc>
              <a:spcBef>
                <a:spcPts val="0"/>
              </a:spcBef>
              <a:spcAft>
                <a:spcPts val="0"/>
              </a:spcAft>
              <a:buSzPct val="100000"/>
              <a:buChar char=" "/>
            </a:pPr>
            <a:r>
              <a:rPr lang="tr-TR" b="1"/>
              <a:t>Python 2 </a:t>
            </a:r>
            <a:endParaRPr/>
          </a:p>
          <a:p>
            <a:pPr marL="384048" lvl="1" indent="-182880" algn="l" rtl="0">
              <a:lnSpc>
                <a:spcPct val="90000"/>
              </a:lnSpc>
              <a:spcBef>
                <a:spcPts val="400"/>
              </a:spcBef>
              <a:spcAft>
                <a:spcPts val="0"/>
              </a:spcAft>
              <a:buSzPct val="100000"/>
              <a:buChar char="◦"/>
            </a:pPr>
            <a:r>
              <a:rPr lang="tr-TR"/>
              <a:t>Python 2.0 - October 16, 2000 </a:t>
            </a:r>
            <a:endParaRPr/>
          </a:p>
          <a:p>
            <a:pPr marL="384048" lvl="1" indent="-182880" algn="l" rtl="0">
              <a:lnSpc>
                <a:spcPct val="90000"/>
              </a:lnSpc>
              <a:spcBef>
                <a:spcPts val="600"/>
              </a:spcBef>
              <a:spcAft>
                <a:spcPts val="0"/>
              </a:spcAft>
              <a:buSzPct val="100000"/>
              <a:buChar char="◦"/>
            </a:pPr>
            <a:r>
              <a:rPr lang="tr-TR"/>
              <a:t>Python 2.1 - April 17, 2001 </a:t>
            </a:r>
            <a:endParaRPr/>
          </a:p>
          <a:p>
            <a:pPr marL="384048" lvl="1" indent="-182880" algn="l" rtl="0">
              <a:lnSpc>
                <a:spcPct val="90000"/>
              </a:lnSpc>
              <a:spcBef>
                <a:spcPts val="600"/>
              </a:spcBef>
              <a:spcAft>
                <a:spcPts val="0"/>
              </a:spcAft>
              <a:buSzPct val="100000"/>
              <a:buChar char="◦"/>
            </a:pPr>
            <a:r>
              <a:rPr lang="tr-TR"/>
              <a:t>Python 2.2 - December 21, 2001 </a:t>
            </a:r>
            <a:endParaRPr/>
          </a:p>
          <a:p>
            <a:pPr marL="384048" lvl="1" indent="-182880" algn="l" rtl="0">
              <a:lnSpc>
                <a:spcPct val="90000"/>
              </a:lnSpc>
              <a:spcBef>
                <a:spcPts val="600"/>
              </a:spcBef>
              <a:spcAft>
                <a:spcPts val="0"/>
              </a:spcAft>
              <a:buSzPct val="100000"/>
              <a:buChar char="◦"/>
            </a:pPr>
            <a:r>
              <a:rPr lang="tr-TR"/>
              <a:t>Python 2.3 - July 29, 2003 </a:t>
            </a:r>
            <a:endParaRPr/>
          </a:p>
          <a:p>
            <a:pPr marL="384048" lvl="1" indent="-182880" algn="l" rtl="0">
              <a:lnSpc>
                <a:spcPct val="90000"/>
              </a:lnSpc>
              <a:spcBef>
                <a:spcPts val="600"/>
              </a:spcBef>
              <a:spcAft>
                <a:spcPts val="0"/>
              </a:spcAft>
              <a:buSzPct val="100000"/>
              <a:buChar char="◦"/>
            </a:pPr>
            <a:r>
              <a:rPr lang="tr-TR"/>
              <a:t>Python 2.4 - November 30, 2004 </a:t>
            </a:r>
            <a:endParaRPr/>
          </a:p>
          <a:p>
            <a:pPr marL="384048" lvl="1" indent="-182880" algn="l" rtl="0">
              <a:lnSpc>
                <a:spcPct val="90000"/>
              </a:lnSpc>
              <a:spcBef>
                <a:spcPts val="600"/>
              </a:spcBef>
              <a:spcAft>
                <a:spcPts val="0"/>
              </a:spcAft>
              <a:buSzPct val="100000"/>
              <a:buChar char="◦"/>
            </a:pPr>
            <a:r>
              <a:rPr lang="tr-TR"/>
              <a:t>Python 2.5 - September 19, 2006 </a:t>
            </a:r>
            <a:endParaRPr/>
          </a:p>
          <a:p>
            <a:pPr marL="384048" lvl="1" indent="-182880" algn="l" rtl="0">
              <a:lnSpc>
                <a:spcPct val="90000"/>
              </a:lnSpc>
              <a:spcBef>
                <a:spcPts val="600"/>
              </a:spcBef>
              <a:spcAft>
                <a:spcPts val="0"/>
              </a:spcAft>
              <a:buSzPct val="100000"/>
              <a:buChar char="◦"/>
            </a:pPr>
            <a:r>
              <a:rPr lang="tr-TR"/>
              <a:t>Python 2.6 - October 1, 2008 </a:t>
            </a:r>
            <a:endParaRPr/>
          </a:p>
          <a:p>
            <a:pPr marL="384048" lvl="1" indent="-182880" algn="l" rtl="0">
              <a:lnSpc>
                <a:spcPct val="90000"/>
              </a:lnSpc>
              <a:spcBef>
                <a:spcPts val="600"/>
              </a:spcBef>
              <a:spcAft>
                <a:spcPts val="0"/>
              </a:spcAft>
              <a:buSzPct val="100000"/>
              <a:buChar char="◦"/>
            </a:pPr>
            <a:r>
              <a:rPr lang="tr-TR"/>
              <a:t>Python 2.7-July 3, 2010 </a:t>
            </a:r>
            <a:endParaRPr/>
          </a:p>
          <a:p>
            <a:pPr marL="91440" lvl="0" indent="-98425" algn="l" rtl="0">
              <a:lnSpc>
                <a:spcPct val="90000"/>
              </a:lnSpc>
              <a:spcBef>
                <a:spcPts val="1600"/>
              </a:spcBef>
              <a:spcAft>
                <a:spcPts val="0"/>
              </a:spcAft>
              <a:buSzPct val="100000"/>
              <a:buChar char=" "/>
            </a:pPr>
            <a:r>
              <a:rPr lang="tr-TR" b="1"/>
              <a:t>Python 3 </a:t>
            </a:r>
            <a:endParaRPr/>
          </a:p>
          <a:p>
            <a:pPr marL="384048" lvl="1" indent="-182880" algn="l" rtl="0">
              <a:lnSpc>
                <a:spcPct val="90000"/>
              </a:lnSpc>
              <a:spcBef>
                <a:spcPts val="400"/>
              </a:spcBef>
              <a:spcAft>
                <a:spcPts val="0"/>
              </a:spcAft>
              <a:buSzPct val="100000"/>
              <a:buChar char="◦"/>
            </a:pPr>
            <a:r>
              <a:rPr lang="tr-TR"/>
              <a:t>Python 3.0 - December 3, 2008 </a:t>
            </a:r>
            <a:endParaRPr/>
          </a:p>
          <a:p>
            <a:pPr marL="384048" lvl="1" indent="-182880" algn="l" rtl="0">
              <a:lnSpc>
                <a:spcPct val="90000"/>
              </a:lnSpc>
              <a:spcBef>
                <a:spcPts val="600"/>
              </a:spcBef>
              <a:spcAft>
                <a:spcPts val="0"/>
              </a:spcAft>
              <a:buSzPct val="100000"/>
              <a:buChar char="◦"/>
            </a:pPr>
            <a:r>
              <a:rPr lang="tr-TR"/>
              <a:t>Python 3.1 - June 27, 2009 </a:t>
            </a:r>
            <a:endParaRPr/>
          </a:p>
          <a:p>
            <a:pPr marL="384048" lvl="1" indent="-182880" algn="l" rtl="0">
              <a:lnSpc>
                <a:spcPct val="90000"/>
              </a:lnSpc>
              <a:spcBef>
                <a:spcPts val="600"/>
              </a:spcBef>
              <a:spcAft>
                <a:spcPts val="0"/>
              </a:spcAft>
              <a:buSzPct val="100000"/>
              <a:buChar char="◦"/>
            </a:pPr>
            <a:r>
              <a:rPr lang="tr-TR"/>
              <a:t>Python 3.2 - February 20, 2011 </a:t>
            </a:r>
            <a:endParaRPr/>
          </a:p>
          <a:p>
            <a:pPr marL="384048" lvl="1" indent="-182880" algn="l" rtl="0">
              <a:lnSpc>
                <a:spcPct val="90000"/>
              </a:lnSpc>
              <a:spcBef>
                <a:spcPts val="600"/>
              </a:spcBef>
              <a:spcAft>
                <a:spcPts val="0"/>
              </a:spcAft>
              <a:buSzPct val="100000"/>
              <a:buChar char="◦"/>
            </a:pPr>
            <a:r>
              <a:rPr lang="tr-TR"/>
              <a:t>Python 3.3 - September 29, 2012 </a:t>
            </a:r>
            <a:endParaRPr/>
          </a:p>
          <a:p>
            <a:pPr marL="384048" lvl="1" indent="-182880" algn="l" rtl="0">
              <a:lnSpc>
                <a:spcPct val="90000"/>
              </a:lnSpc>
              <a:spcBef>
                <a:spcPts val="600"/>
              </a:spcBef>
              <a:spcAft>
                <a:spcPts val="0"/>
              </a:spcAft>
              <a:buSzPct val="100000"/>
              <a:buChar char="◦"/>
            </a:pPr>
            <a:r>
              <a:rPr lang="tr-TR"/>
              <a:t>Python 3.4-March 16, 2014 </a:t>
            </a:r>
            <a:endParaRPr/>
          </a:p>
          <a:p>
            <a:pPr marL="384048" lvl="1" indent="-182880" algn="l" rtl="0">
              <a:lnSpc>
                <a:spcPct val="90000"/>
              </a:lnSpc>
              <a:spcBef>
                <a:spcPts val="600"/>
              </a:spcBef>
              <a:spcAft>
                <a:spcPts val="0"/>
              </a:spcAft>
              <a:buSzPct val="100000"/>
              <a:buChar char="◦"/>
            </a:pPr>
            <a:r>
              <a:rPr lang="tr-TR"/>
              <a:t>Python 3.5 - September 13, 2015 </a:t>
            </a:r>
            <a:endParaRPr/>
          </a:p>
          <a:p>
            <a:pPr marL="384048" lvl="1" indent="-182880" algn="l" rtl="0">
              <a:lnSpc>
                <a:spcPct val="90000"/>
              </a:lnSpc>
              <a:spcBef>
                <a:spcPts val="600"/>
              </a:spcBef>
              <a:spcAft>
                <a:spcPts val="0"/>
              </a:spcAft>
              <a:buSzPct val="100000"/>
              <a:buChar char="◦"/>
            </a:pPr>
            <a:r>
              <a:rPr lang="tr-TR"/>
              <a:t>Python 3.6- October 2016 </a:t>
            </a:r>
            <a:endParaRPr/>
          </a:p>
          <a:p>
            <a:pPr marL="384048" lvl="1" indent="-182880" algn="l" rtl="0">
              <a:lnSpc>
                <a:spcPct val="90000"/>
              </a:lnSpc>
              <a:spcBef>
                <a:spcPts val="600"/>
              </a:spcBef>
              <a:spcAft>
                <a:spcPts val="0"/>
              </a:spcAft>
              <a:buSzPct val="100000"/>
              <a:buChar char="◦"/>
            </a:pPr>
            <a:r>
              <a:rPr lang="tr-TR"/>
              <a:t>Python 3.7- June 2018. </a:t>
            </a:r>
            <a:endParaRPr/>
          </a:p>
          <a:p>
            <a:pPr marL="384048" lvl="1" indent="-182880" algn="l" rtl="0">
              <a:lnSpc>
                <a:spcPct val="90000"/>
              </a:lnSpc>
              <a:spcBef>
                <a:spcPts val="600"/>
              </a:spcBef>
              <a:spcAft>
                <a:spcPts val="0"/>
              </a:spcAft>
              <a:buSzPct val="100000"/>
              <a:buChar char="◦"/>
            </a:pPr>
            <a:r>
              <a:rPr lang="tr-TR"/>
              <a:t>Python 3.8- October 2019. </a:t>
            </a:r>
            <a:endParaRPr/>
          </a:p>
          <a:p>
            <a:pPr marL="91440" lvl="0" indent="0" algn="l" rtl="0">
              <a:lnSpc>
                <a:spcPct val="90000"/>
              </a:lnSpc>
              <a:spcBef>
                <a:spcPts val="1600"/>
              </a:spcBef>
              <a:spcAft>
                <a:spcPts val="0"/>
              </a:spcAft>
              <a:buSzPct val="1000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Python2 ne zaman öğrenilir.</a:t>
            </a:r>
            <a:endParaRPr/>
          </a:p>
        </p:txBody>
      </p:sp>
      <p:sp>
        <p:nvSpPr>
          <p:cNvPr id="252" name="Google Shape;252;p2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Although, Python 2 is an old open source version here are where you still need to learn Python 2: </a:t>
            </a:r>
            <a:endParaRPr sz="2400"/>
          </a:p>
          <a:p>
            <a:pPr marL="274320" lvl="2" indent="-127000" algn="l" rtl="0">
              <a:lnSpc>
                <a:spcPct val="90000"/>
              </a:lnSpc>
              <a:spcBef>
                <a:spcPts val="1400"/>
              </a:spcBef>
              <a:spcAft>
                <a:spcPts val="0"/>
              </a:spcAft>
              <a:buSzPts val="2000"/>
              <a:buFont typeface="Arial"/>
              <a:buChar char="•"/>
            </a:pPr>
            <a:r>
              <a:rPr lang="tr-TR" sz="2000"/>
              <a:t>If your company's code written in Python 2, you will require to learn to work with that </a:t>
            </a:r>
            <a:endParaRPr sz="2000"/>
          </a:p>
          <a:p>
            <a:pPr marL="274320" lvl="2" indent="-127000" algn="l" rtl="0">
              <a:lnSpc>
                <a:spcPct val="90000"/>
              </a:lnSpc>
              <a:spcBef>
                <a:spcPts val="1400"/>
              </a:spcBef>
              <a:spcAft>
                <a:spcPts val="0"/>
              </a:spcAft>
              <a:buSzPts val="2000"/>
              <a:buFont typeface="Arial"/>
              <a:buChar char="•"/>
            </a:pPr>
            <a:r>
              <a:rPr lang="tr-TR" sz="2000"/>
              <a:t>If your development team is working on a project that depends on specific third-party libraries or software which you are not able to port to Python 3, then Python 2 is the only option available for you. </a:t>
            </a: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Python Neden Önemli</a:t>
            </a:r>
            <a:endParaRPr/>
          </a:p>
        </p:txBody>
      </p:sp>
      <p:sp>
        <p:nvSpPr>
          <p:cNvPr id="259" name="Google Shape;259;p24"/>
          <p:cNvSpPr txBox="1">
            <a:spLocks noGrp="1"/>
          </p:cNvSpPr>
          <p:nvPr>
            <p:ph type="body" idx="1"/>
          </p:nvPr>
        </p:nvSpPr>
        <p:spPr>
          <a:xfrm>
            <a:off x="145558" y="1798419"/>
            <a:ext cx="6199844"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tr-TR"/>
              <a:t>TIOBE Eylül 2022 değerlendirmesi (https://www.tiobe.com/tiobe-index/)</a:t>
            </a:r>
            <a:endParaRPr/>
          </a:p>
          <a:p>
            <a:pPr marL="91440" lvl="0" indent="0" algn="l" rtl="0">
              <a:lnSpc>
                <a:spcPct val="90000"/>
              </a:lnSpc>
              <a:spcBef>
                <a:spcPts val="1400"/>
              </a:spcBef>
              <a:spcAft>
                <a:spcPts val="0"/>
              </a:spcAft>
              <a:buSzPts val="2000"/>
              <a:buNone/>
            </a:pPr>
            <a:endParaRPr/>
          </a:p>
        </p:txBody>
      </p:sp>
      <p:pic>
        <p:nvPicPr>
          <p:cNvPr id="260" name="Google Shape;260;p24"/>
          <p:cNvPicPr preferRelativeResize="0"/>
          <p:nvPr/>
        </p:nvPicPr>
        <p:blipFill rotWithShape="1">
          <a:blip r:embed="rId3">
            <a:alphaModFix/>
          </a:blip>
          <a:srcRect/>
          <a:stretch/>
        </p:blipFill>
        <p:spPr>
          <a:xfrm>
            <a:off x="765112" y="2762881"/>
            <a:ext cx="5580290" cy="2414586"/>
          </a:xfrm>
          <a:prstGeom prst="rect">
            <a:avLst/>
          </a:prstGeom>
          <a:noFill/>
          <a:ln>
            <a:noFill/>
          </a:ln>
        </p:spPr>
      </p:pic>
      <p:pic>
        <p:nvPicPr>
          <p:cNvPr id="261" name="Google Shape;261;p24"/>
          <p:cNvPicPr preferRelativeResize="0"/>
          <p:nvPr/>
        </p:nvPicPr>
        <p:blipFill>
          <a:blip r:embed="rId4">
            <a:alphaModFix/>
          </a:blip>
          <a:stretch>
            <a:fillRect/>
          </a:stretch>
        </p:blipFill>
        <p:spPr>
          <a:xfrm>
            <a:off x="6912000" y="286600"/>
            <a:ext cx="5154599" cy="6193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Python Neden Önemli</a:t>
            </a:r>
            <a:endParaRPr/>
          </a:p>
        </p:txBody>
      </p:sp>
      <p:sp>
        <p:nvSpPr>
          <p:cNvPr id="267" name="Google Shape;267;p25"/>
          <p:cNvSpPr txBox="1">
            <a:spLocks noGrp="1"/>
          </p:cNvSpPr>
          <p:nvPr>
            <p:ph type="body" idx="1"/>
          </p:nvPr>
        </p:nvSpPr>
        <p:spPr>
          <a:xfrm>
            <a:off x="678873" y="1950333"/>
            <a:ext cx="6785134" cy="2587801"/>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u="sng">
                <a:solidFill>
                  <a:schemeClr val="hlink"/>
                </a:solidFill>
                <a:hlinkClick r:id="rId3"/>
              </a:rPr>
              <a:t>PYPL</a:t>
            </a:r>
            <a:r>
              <a:rPr lang="tr-TR" sz="2400"/>
              <a:t> (PopularitY of Programming Language Index) scores Python as the most popular language and ranks it as the fastest-growing language, based on search engine searches for various programming languages. </a:t>
            </a:r>
            <a:endParaRPr sz="2400"/>
          </a:p>
          <a:p>
            <a:pPr marL="91440" lvl="0" indent="-152400" algn="l" rtl="0">
              <a:lnSpc>
                <a:spcPct val="90000"/>
              </a:lnSpc>
              <a:spcBef>
                <a:spcPts val="1400"/>
              </a:spcBef>
              <a:spcAft>
                <a:spcPts val="0"/>
              </a:spcAft>
              <a:buSzPts val="2400"/>
              <a:buFont typeface="Arial"/>
              <a:buChar char="•"/>
            </a:pPr>
            <a:endParaRPr/>
          </a:p>
          <a:p>
            <a:pPr marL="91440" lvl="0" indent="0" algn="l" rtl="0">
              <a:lnSpc>
                <a:spcPct val="90000"/>
              </a:lnSpc>
              <a:spcBef>
                <a:spcPts val="1400"/>
              </a:spcBef>
              <a:spcAft>
                <a:spcPts val="0"/>
              </a:spcAft>
              <a:buSzPts val="2400"/>
              <a:buFont typeface="Arial"/>
              <a:buNone/>
            </a:pPr>
            <a:endParaRPr sz="2400"/>
          </a:p>
        </p:txBody>
      </p:sp>
      <p:sp>
        <p:nvSpPr>
          <p:cNvPr id="268" name="Google Shape;268;p25"/>
          <p:cNvSpPr/>
          <p:nvPr/>
        </p:nvSpPr>
        <p:spPr>
          <a:xfrm>
            <a:off x="1548117" y="4538134"/>
            <a:ext cx="4391891" cy="92333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tr-TR" sz="1800" b="0" i="0" u="none" strike="noStrike" cap="none">
                <a:solidFill>
                  <a:schemeClr val="dk1"/>
                </a:solidFill>
                <a:latin typeface="Calibri"/>
                <a:ea typeface="Calibri"/>
                <a:cs typeface="Calibri"/>
                <a:sym typeface="Calibri"/>
              </a:rPr>
              <a:t>They said: Python is the most popular language, Python grew the most in the last 5 years (17.6%). </a:t>
            </a:r>
            <a:endParaRPr sz="1800" b="0" i="0" u="none" strike="noStrike" cap="none">
              <a:solidFill>
                <a:schemeClr val="dk1"/>
              </a:solidFill>
              <a:latin typeface="Calibri"/>
              <a:ea typeface="Calibri"/>
              <a:cs typeface="Calibri"/>
              <a:sym typeface="Calibri"/>
            </a:endParaRPr>
          </a:p>
        </p:txBody>
      </p:sp>
      <p:pic>
        <p:nvPicPr>
          <p:cNvPr id="269" name="Google Shape;269;p25"/>
          <p:cNvPicPr preferRelativeResize="0"/>
          <p:nvPr/>
        </p:nvPicPr>
        <p:blipFill>
          <a:blip r:embed="rId4">
            <a:alphaModFix/>
          </a:blip>
          <a:stretch>
            <a:fillRect/>
          </a:stretch>
        </p:blipFill>
        <p:spPr>
          <a:xfrm>
            <a:off x="7008899" y="429623"/>
            <a:ext cx="5105125" cy="57128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Peki Neden Bu kadar popüler oldu?</a:t>
            </a:r>
            <a:endParaRPr/>
          </a:p>
        </p:txBody>
      </p:sp>
      <p:sp>
        <p:nvSpPr>
          <p:cNvPr id="275" name="Google Shape;275;p2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lnSpcReduction="10000"/>
          </a:bodyPr>
          <a:lstStyle/>
          <a:p>
            <a:pPr marL="91440" lvl="0" indent="-152400" algn="l" rtl="0">
              <a:lnSpc>
                <a:spcPct val="90000"/>
              </a:lnSpc>
              <a:spcBef>
                <a:spcPts val="0"/>
              </a:spcBef>
              <a:spcAft>
                <a:spcPts val="0"/>
              </a:spcAft>
              <a:buSzPts val="2400"/>
              <a:buFont typeface="Arial"/>
              <a:buChar char="•"/>
            </a:pPr>
            <a:r>
              <a:rPr lang="tr-TR" sz="2400"/>
              <a:t>Kodlama öğrenmeye başlarken en iyi dillerden bir tanesi, öğrenmesi en kolay dillerden birisi</a:t>
            </a:r>
            <a:endParaRPr/>
          </a:p>
          <a:p>
            <a:pPr marL="274320" lvl="2" indent="-127000" algn="l" rtl="0">
              <a:lnSpc>
                <a:spcPct val="90000"/>
              </a:lnSpc>
              <a:spcBef>
                <a:spcPts val="1400"/>
              </a:spcBef>
              <a:spcAft>
                <a:spcPts val="0"/>
              </a:spcAft>
              <a:buSzPts val="2000"/>
              <a:buFont typeface="Arial"/>
              <a:buChar char="•"/>
            </a:pPr>
            <a:r>
              <a:rPr lang="tr-TR" sz="2000"/>
              <a:t>Gerçekten bakılırsa, okuması ve yazması basit bir İngilizce gibi</a:t>
            </a:r>
            <a:endParaRPr/>
          </a:p>
          <a:p>
            <a:pPr marL="91440" lvl="0" indent="-152400" algn="l" rtl="0">
              <a:lnSpc>
                <a:spcPct val="90000"/>
              </a:lnSpc>
              <a:spcBef>
                <a:spcPts val="1400"/>
              </a:spcBef>
              <a:spcAft>
                <a:spcPts val="0"/>
              </a:spcAft>
              <a:buSzPts val="2400"/>
              <a:buFont typeface="Arial"/>
              <a:buChar char="•"/>
            </a:pPr>
            <a:r>
              <a:rPr lang="tr-TR" sz="2400"/>
              <a:t>Python is heavily used in the Internet of Things: </a:t>
            </a:r>
            <a:endParaRPr sz="2400"/>
          </a:p>
          <a:p>
            <a:pPr marL="274320" lvl="2" indent="-127000" algn="l" rtl="0">
              <a:lnSpc>
                <a:spcPct val="90000"/>
              </a:lnSpc>
              <a:spcBef>
                <a:spcPts val="1400"/>
              </a:spcBef>
              <a:spcAft>
                <a:spcPts val="0"/>
              </a:spcAft>
              <a:buSzPts val="2000"/>
              <a:buFont typeface="Arial"/>
              <a:buChar char="•"/>
            </a:pPr>
            <a:r>
              <a:rPr lang="tr-TR" sz="2000"/>
              <a:t>Raspberry Pi hardwares are tiny and connect to a multitude of sensors, displays, lights, robots and more, allow you to write code to communicate between these parts, send and receive data over Bluetooth. </a:t>
            </a:r>
            <a:endParaRPr sz="2000"/>
          </a:p>
          <a:p>
            <a:pPr marL="91440" lvl="0" indent="-152400" algn="l" rtl="0">
              <a:lnSpc>
                <a:spcPct val="90000"/>
              </a:lnSpc>
              <a:spcBef>
                <a:spcPts val="1400"/>
              </a:spcBef>
              <a:spcAft>
                <a:spcPts val="0"/>
              </a:spcAft>
              <a:buSzPts val="2400"/>
              <a:buFont typeface="Arial"/>
              <a:buChar char="•"/>
            </a:pPr>
            <a:r>
              <a:rPr lang="tr-TR" sz="2400"/>
              <a:t>Python is heavily used in data science and AI </a:t>
            </a:r>
            <a:endParaRPr sz="2400"/>
          </a:p>
          <a:p>
            <a:pPr marL="274320" lvl="2" indent="-127000" algn="l" rtl="0">
              <a:lnSpc>
                <a:spcPct val="90000"/>
              </a:lnSpc>
              <a:spcBef>
                <a:spcPts val="1400"/>
              </a:spcBef>
              <a:spcAft>
                <a:spcPts val="0"/>
              </a:spcAft>
              <a:buSzPts val="2000"/>
              <a:buFont typeface="Arial"/>
              <a:buChar char="•"/>
            </a:pPr>
            <a:r>
              <a:rPr lang="tr-TR" sz="2000"/>
              <a:t>a great number of robust and popular libraries you can download for Python and use in your projects, such as NumPy, Pandas, matplotlib, and SciPy for math, data manipulation, data visual </a:t>
            </a:r>
            <a:endParaRPr/>
          </a:p>
          <a:p>
            <a:pPr marL="384048" lvl="1" indent="-68579" algn="l" rtl="0">
              <a:lnSpc>
                <a:spcPct val="90000"/>
              </a:lnSpc>
              <a:spcBef>
                <a:spcPts val="400"/>
              </a:spcBef>
              <a:spcAft>
                <a:spcPts val="0"/>
              </a:spcAft>
              <a:buSzPts val="1800"/>
              <a:buNone/>
            </a:pPr>
            <a:endParaRPr/>
          </a:p>
          <a:p>
            <a:pPr marL="384048" lvl="1" indent="-68579" algn="l" rtl="0">
              <a:lnSpc>
                <a:spcPct val="90000"/>
              </a:lnSpc>
              <a:spcBef>
                <a:spcPts val="600"/>
              </a:spcBef>
              <a:spcAft>
                <a:spcPts val="0"/>
              </a:spcAft>
              <a:buSzPts val="18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a:t>Peki Neden Bu kadar popüler oldu?</a:t>
            </a:r>
            <a:endParaRPr/>
          </a:p>
        </p:txBody>
      </p:sp>
      <p:sp>
        <p:nvSpPr>
          <p:cNvPr id="281" name="Google Shape;281;p2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Python is used also for web development </a:t>
            </a:r>
            <a:endParaRPr sz="2400"/>
          </a:p>
          <a:p>
            <a:pPr marL="274320" lvl="2" indent="-127000" algn="l" rtl="0">
              <a:lnSpc>
                <a:spcPct val="90000"/>
              </a:lnSpc>
              <a:spcBef>
                <a:spcPts val="1400"/>
              </a:spcBef>
              <a:spcAft>
                <a:spcPts val="0"/>
              </a:spcAft>
              <a:buSzPts val="2000"/>
              <a:buFont typeface="Arial"/>
              <a:buChar char="•"/>
            </a:pPr>
            <a:r>
              <a:rPr lang="tr-TR" sz="2000"/>
              <a:t>frameworks there as Flask and Django. </a:t>
            </a:r>
            <a:endParaRPr/>
          </a:p>
          <a:p>
            <a:pPr marL="91440" lvl="0" indent="-152400" algn="l" rtl="0">
              <a:lnSpc>
                <a:spcPct val="90000"/>
              </a:lnSpc>
              <a:spcBef>
                <a:spcPts val="1400"/>
              </a:spcBef>
              <a:spcAft>
                <a:spcPts val="0"/>
              </a:spcAft>
              <a:buSzPts val="2400"/>
              <a:buFont typeface="Arial"/>
              <a:buChar char="•"/>
            </a:pPr>
            <a:r>
              <a:rPr lang="tr-TR" sz="2400"/>
              <a:t>Python has an active and supportive community with some great corporate sponsors and high number of useful libraries </a:t>
            </a:r>
            <a:endParaRPr sz="2400"/>
          </a:p>
          <a:p>
            <a:pPr marL="274320" lvl="2" indent="-127000" algn="l" rtl="0">
              <a:lnSpc>
                <a:spcPct val="90000"/>
              </a:lnSpc>
              <a:spcBef>
                <a:spcPts val="1400"/>
              </a:spcBef>
              <a:spcAft>
                <a:spcPts val="0"/>
              </a:spcAft>
              <a:buSzPts val="2000"/>
              <a:buFont typeface="Arial"/>
              <a:buChar char="•"/>
            </a:pPr>
            <a:r>
              <a:rPr lang="tr-TR" sz="2000"/>
              <a:t>plenty of documentation, guides, tutorials and more. Plus, the developer community is incredibly active. That means any time someone needs help or support, they can get it in a timely manner. </a:t>
            </a:r>
            <a:endParaRPr sz="2000"/>
          </a:p>
          <a:p>
            <a:pPr marL="274320" lvl="2" indent="-127000" algn="l" rtl="0">
              <a:lnSpc>
                <a:spcPct val="90000"/>
              </a:lnSpc>
              <a:spcBef>
                <a:spcPts val="1400"/>
              </a:spcBef>
              <a:spcAft>
                <a:spcPts val="0"/>
              </a:spcAft>
              <a:buSzPts val="2000"/>
              <a:buFont typeface="Arial"/>
              <a:buChar char="•"/>
            </a:pPr>
            <a:r>
              <a:rPr lang="tr-TR" sz="2000"/>
              <a:t>C# has Microsoft, Java had Sun and PHP is used by Facebook. Google adopted Python heavily back in 2006, and they’ve used it for many platforms and applications since. </a:t>
            </a:r>
            <a:endParaRPr/>
          </a:p>
          <a:p>
            <a:pPr marL="91440" lvl="0" indent="0" algn="l" rtl="0">
              <a:lnSpc>
                <a:spcPct val="90000"/>
              </a:lnSpc>
              <a:spcBef>
                <a:spcPts val="1400"/>
              </a:spcBef>
              <a:spcAft>
                <a:spcPts val="0"/>
              </a:spcAft>
              <a:buSzPts val="2400"/>
              <a:buFont typeface="Arial"/>
              <a:buNone/>
            </a:pP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Python Programcılarının Maaşları</a:t>
            </a:r>
            <a:endParaRPr/>
          </a:p>
        </p:txBody>
      </p:sp>
      <p:pic>
        <p:nvPicPr>
          <p:cNvPr id="287" name="Google Shape;287;p28"/>
          <p:cNvPicPr preferRelativeResize="0"/>
          <p:nvPr/>
        </p:nvPicPr>
        <p:blipFill rotWithShape="1">
          <a:blip r:embed="rId3">
            <a:alphaModFix/>
          </a:blip>
          <a:srcRect/>
          <a:stretch/>
        </p:blipFill>
        <p:spPr>
          <a:xfrm>
            <a:off x="328638" y="1831963"/>
            <a:ext cx="5117853" cy="4503046"/>
          </a:xfrm>
          <a:prstGeom prst="rect">
            <a:avLst/>
          </a:prstGeom>
          <a:noFill/>
          <a:ln>
            <a:noFill/>
          </a:ln>
        </p:spPr>
      </p:pic>
      <p:pic>
        <p:nvPicPr>
          <p:cNvPr id="288" name="Google Shape;288;p28"/>
          <p:cNvPicPr preferRelativeResize="0"/>
          <p:nvPr/>
        </p:nvPicPr>
        <p:blipFill rotWithShape="1">
          <a:blip r:embed="rId4">
            <a:alphaModFix/>
          </a:blip>
          <a:srcRect/>
          <a:stretch/>
        </p:blipFill>
        <p:spPr>
          <a:xfrm>
            <a:off x="5832763" y="1848734"/>
            <a:ext cx="5907309" cy="3927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FF0000"/>
              </a:buClr>
              <a:buSzPts val="4800"/>
              <a:buFont typeface="Calibri"/>
              <a:buNone/>
            </a:pPr>
            <a:r>
              <a:rPr lang="tr-TR" b="1">
                <a:solidFill>
                  <a:srgbClr val="FF0000"/>
                </a:solidFill>
              </a:rPr>
              <a:t>Python Değişkenleri ve Basit Veri Tipleri</a:t>
            </a:r>
            <a:endParaRPr/>
          </a:p>
        </p:txBody>
      </p:sp>
      <p:sp>
        <p:nvSpPr>
          <p:cNvPr id="294" name="Google Shape;294;p29"/>
          <p:cNvSpPr txBox="1">
            <a:spLocks noGrp="1"/>
          </p:cNvSpPr>
          <p:nvPr>
            <p:ph type="body" idx="1"/>
          </p:nvPr>
        </p:nvSpPr>
        <p:spPr>
          <a:xfrm>
            <a:off x="1097280" y="1845734"/>
            <a:ext cx="10058400" cy="872067"/>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tr-TR"/>
              <a:t>message=</a:t>
            </a:r>
            <a:r>
              <a:rPr lang="tr-TR" b="1"/>
              <a:t>"Hello Python World!"</a:t>
            </a:r>
            <a:endParaRPr/>
          </a:p>
          <a:p>
            <a:pPr marL="91440" lvl="0" indent="-127000" algn="l" rtl="0">
              <a:lnSpc>
                <a:spcPct val="90000"/>
              </a:lnSpc>
              <a:spcBef>
                <a:spcPts val="1400"/>
              </a:spcBef>
              <a:spcAft>
                <a:spcPts val="0"/>
              </a:spcAft>
              <a:buSzPts val="2000"/>
              <a:buChar char=" "/>
            </a:pPr>
            <a:r>
              <a:rPr lang="tr-TR" b="1"/>
              <a:t>print(message)</a:t>
            </a:r>
            <a:endParaRPr/>
          </a:p>
          <a:p>
            <a:pPr marL="91440" lvl="0" indent="0" algn="l" rtl="0">
              <a:lnSpc>
                <a:spcPct val="90000"/>
              </a:lnSpc>
              <a:spcBef>
                <a:spcPts val="1400"/>
              </a:spcBef>
              <a:spcAft>
                <a:spcPts val="0"/>
              </a:spcAft>
              <a:buSzPts val="2000"/>
              <a:buNone/>
            </a:pPr>
            <a:endParaRPr b="1"/>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p:txBody>
      </p:sp>
      <p:sp>
        <p:nvSpPr>
          <p:cNvPr id="295" name="Google Shape;295;p29"/>
          <p:cNvSpPr/>
          <p:nvPr/>
        </p:nvSpPr>
        <p:spPr>
          <a:xfrm>
            <a:off x="914400" y="3429000"/>
            <a:ext cx="4368800" cy="872067"/>
          </a:xfrm>
          <a:prstGeom prst="rect">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tr-TR" sz="1800" b="0" i="0" u="none" strike="noStrike" cap="none">
                <a:solidFill>
                  <a:schemeClr val="dk1"/>
                </a:solidFill>
                <a:latin typeface="Calibri"/>
                <a:ea typeface="Calibri"/>
                <a:cs typeface="Calibri"/>
                <a:sym typeface="Calibri"/>
              </a:rPr>
              <a:t>Output: Hello Python World!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İsimlendirme ve Değişkenlerin Kullanımı</a:t>
            </a:r>
            <a:endParaRPr/>
          </a:p>
        </p:txBody>
      </p:sp>
      <p:sp>
        <p:nvSpPr>
          <p:cNvPr id="301" name="Google Shape;301;p3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tr-TR"/>
              <a:t>Python’da değişken kullanımında, bazı kurallar ve yönlendirmeler bulunmaktadır;</a:t>
            </a:r>
            <a:endParaRPr/>
          </a:p>
          <a:p>
            <a:pPr marL="91440" lvl="0" indent="-127000" algn="l" rtl="0">
              <a:lnSpc>
                <a:spcPct val="90000"/>
              </a:lnSpc>
              <a:spcBef>
                <a:spcPts val="1400"/>
              </a:spcBef>
              <a:spcAft>
                <a:spcPts val="0"/>
              </a:spcAft>
              <a:buSzPts val="2000"/>
              <a:buChar char=" "/>
            </a:pPr>
            <a:r>
              <a:rPr lang="tr-TR">
                <a:solidFill>
                  <a:srgbClr val="FF0000"/>
                </a:solidFill>
              </a:rPr>
              <a:t>Hataya Neden Olanlar:</a:t>
            </a:r>
            <a:endParaRPr/>
          </a:p>
          <a:p>
            <a:pPr marL="384048" lvl="1" indent="-182880" algn="l" rtl="0">
              <a:lnSpc>
                <a:spcPct val="90000"/>
              </a:lnSpc>
              <a:spcBef>
                <a:spcPts val="400"/>
              </a:spcBef>
              <a:spcAft>
                <a:spcPts val="0"/>
              </a:spcAft>
              <a:buSzPts val="1800"/>
              <a:buChar char="◦"/>
            </a:pPr>
            <a:r>
              <a:rPr lang="tr-TR"/>
              <a:t>Değişken isimlerinin sadece harf, rakam ve altçizgi içermesi</a:t>
            </a:r>
            <a:endParaRPr/>
          </a:p>
          <a:p>
            <a:pPr marL="384048" lvl="1" indent="-182880" algn="l" rtl="0">
              <a:lnSpc>
                <a:spcPct val="90000"/>
              </a:lnSpc>
              <a:spcBef>
                <a:spcPts val="600"/>
              </a:spcBef>
              <a:spcAft>
                <a:spcPts val="0"/>
              </a:spcAft>
              <a:buSzPts val="1800"/>
              <a:buChar char="◦"/>
            </a:pPr>
            <a:r>
              <a:rPr lang="tr-TR"/>
              <a:t>Harf veya altçizgi ile başlayabilir, ama sayı ile başlamaz.</a:t>
            </a:r>
            <a:endParaRPr/>
          </a:p>
          <a:p>
            <a:pPr marL="384048" lvl="1" indent="-182880" algn="l" rtl="0">
              <a:lnSpc>
                <a:spcPct val="90000"/>
              </a:lnSpc>
              <a:spcBef>
                <a:spcPts val="600"/>
              </a:spcBef>
              <a:spcAft>
                <a:spcPts val="0"/>
              </a:spcAft>
              <a:buSzPts val="1800"/>
              <a:buChar char="◦"/>
            </a:pPr>
            <a:r>
              <a:rPr lang="tr-TR"/>
              <a:t>Boşluklara değişken isimlendirirken izin verilmez, ama değişken isimlendirmede alt çizgi kullanılabilir</a:t>
            </a:r>
            <a:endParaRPr/>
          </a:p>
          <a:p>
            <a:pPr marL="384048" lvl="1" indent="-182880" algn="l" rtl="0">
              <a:lnSpc>
                <a:spcPct val="90000"/>
              </a:lnSpc>
              <a:spcBef>
                <a:spcPts val="600"/>
              </a:spcBef>
              <a:spcAft>
                <a:spcPts val="0"/>
              </a:spcAft>
              <a:buSzPts val="1800"/>
              <a:buChar char="◦"/>
            </a:pPr>
            <a:r>
              <a:rPr lang="tr-TR"/>
              <a:t>Python’daki keywordlerin ve fonksiyon isimlerinin kullanılması yasaktır; yani </a:t>
            </a:r>
            <a:r>
              <a:rPr lang="tr-TR" i="1"/>
              <a:t>reserve</a:t>
            </a:r>
            <a:r>
              <a:rPr lang="tr-TR"/>
              <a:t> kelimeler değişken isimlerinde kullanılamaz</a:t>
            </a:r>
            <a:endParaRPr/>
          </a:p>
          <a:p>
            <a:pPr marL="91440" lvl="0" indent="-127000" algn="l" rtl="0">
              <a:lnSpc>
                <a:spcPct val="90000"/>
              </a:lnSpc>
              <a:spcBef>
                <a:spcPts val="1600"/>
              </a:spcBef>
              <a:spcAft>
                <a:spcPts val="0"/>
              </a:spcAft>
              <a:buSzPts val="2000"/>
              <a:buChar char=" "/>
            </a:pPr>
            <a:r>
              <a:rPr lang="tr-TR">
                <a:solidFill>
                  <a:srgbClr val="FF0000"/>
                </a:solidFill>
              </a:rPr>
              <a:t>Okuması ve anlaması kolay:</a:t>
            </a:r>
            <a:endParaRPr/>
          </a:p>
          <a:p>
            <a:pPr marL="384048" lvl="1" indent="-182880" algn="l" rtl="0">
              <a:lnSpc>
                <a:spcPct val="90000"/>
              </a:lnSpc>
              <a:spcBef>
                <a:spcPts val="400"/>
              </a:spcBef>
              <a:spcAft>
                <a:spcPts val="0"/>
              </a:spcAft>
              <a:buSzPts val="1800"/>
              <a:buChar char="◦"/>
            </a:pPr>
            <a:r>
              <a:rPr lang="tr-TR"/>
              <a:t>Değişken isimleri kısa ve tanımlayıcı olmalı. Örneğin;</a:t>
            </a:r>
            <a:endParaRPr/>
          </a:p>
          <a:p>
            <a:pPr marL="566928" lvl="2" indent="-182880" algn="l" rtl="0">
              <a:lnSpc>
                <a:spcPct val="90000"/>
              </a:lnSpc>
              <a:spcBef>
                <a:spcPts val="600"/>
              </a:spcBef>
              <a:spcAft>
                <a:spcPts val="0"/>
              </a:spcAft>
              <a:buSzPts val="1600"/>
              <a:buChar char="◦"/>
            </a:pPr>
            <a:r>
              <a:rPr lang="tr-TR" sz="1600">
                <a:solidFill>
                  <a:srgbClr val="0070C0"/>
                </a:solidFill>
              </a:rPr>
              <a:t>name, student_name gibi.</a:t>
            </a:r>
            <a:endParaRPr/>
          </a:p>
          <a:p>
            <a:pPr marL="384048" lvl="1" indent="-182880" algn="l" rtl="0">
              <a:lnSpc>
                <a:spcPct val="90000"/>
              </a:lnSpc>
              <a:spcBef>
                <a:spcPts val="600"/>
              </a:spcBef>
              <a:spcAft>
                <a:spcPts val="0"/>
              </a:spcAft>
              <a:buSzPts val="1800"/>
              <a:buChar char="◦"/>
            </a:pPr>
            <a:r>
              <a:rPr lang="tr-TR"/>
              <a:t>Büyük küçük harf kullanımına dikkat edilmeli.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Değerlendirme</a:t>
            </a:r>
            <a:endParaRPr/>
          </a:p>
        </p:txBody>
      </p:sp>
      <p:sp>
        <p:nvSpPr>
          <p:cNvPr id="118" name="Google Shape;118;p4"/>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Vize   </a:t>
            </a:r>
            <a:endParaRPr/>
          </a:p>
          <a:p>
            <a:pPr marL="91440" lvl="0" indent="-152400" algn="l" rtl="0">
              <a:lnSpc>
                <a:spcPct val="90000"/>
              </a:lnSpc>
              <a:spcBef>
                <a:spcPts val="1400"/>
              </a:spcBef>
              <a:spcAft>
                <a:spcPts val="0"/>
              </a:spcAft>
              <a:buSzPts val="2400"/>
              <a:buFont typeface="Arial"/>
              <a:buChar char="•"/>
            </a:pPr>
            <a:r>
              <a:rPr lang="tr-TR" sz="2400"/>
              <a:t>Final  </a:t>
            </a:r>
            <a:endParaRPr/>
          </a:p>
          <a:p>
            <a:pPr marL="91440" lvl="0" indent="-152400" algn="l" rtl="0">
              <a:lnSpc>
                <a:spcPct val="90000"/>
              </a:lnSpc>
              <a:spcBef>
                <a:spcPts val="1400"/>
              </a:spcBef>
              <a:spcAft>
                <a:spcPts val="0"/>
              </a:spcAft>
              <a:buSzPts val="2400"/>
              <a:buFont typeface="Arial"/>
              <a:buChar char="•"/>
            </a:pPr>
            <a:r>
              <a:rPr lang="tr-TR" sz="2400"/>
              <a:t>Lab     -Detaylar lab saatinde açıklanacaktır.</a:t>
            </a:r>
            <a:endParaRPr/>
          </a:p>
          <a:p>
            <a:pPr marL="91440" lvl="0" indent="-152400" algn="l" rtl="0">
              <a:lnSpc>
                <a:spcPct val="90000"/>
              </a:lnSpc>
              <a:spcBef>
                <a:spcPts val="1400"/>
              </a:spcBef>
              <a:spcAft>
                <a:spcPts val="0"/>
              </a:spcAft>
              <a:buSzPts val="2400"/>
              <a:buFont typeface="Arial"/>
              <a:buChar char="•"/>
            </a:pPr>
            <a:r>
              <a:rPr lang="tr-TR" sz="2400"/>
              <a:t>Ödev  -Detaylar lab saatinde açıklanacaktır.</a:t>
            </a:r>
            <a:endParaRPr/>
          </a:p>
          <a:p>
            <a:pPr marL="91440" lvl="0" indent="-152400" algn="l" rtl="0">
              <a:lnSpc>
                <a:spcPct val="90000"/>
              </a:lnSpc>
              <a:spcBef>
                <a:spcPts val="1400"/>
              </a:spcBef>
              <a:spcAft>
                <a:spcPts val="0"/>
              </a:spcAft>
              <a:buSzPts val="2400"/>
              <a:buFont typeface="Arial"/>
              <a:buChar char="•"/>
            </a:pPr>
            <a:r>
              <a:rPr lang="tr-TR" sz="2400"/>
              <a:t>Proje  -Detaylar lab saatinde açıklanacaktır.</a:t>
            </a:r>
            <a:endParaRPr/>
          </a:p>
          <a:p>
            <a:pPr marL="91440" lvl="0" indent="0" algn="l" rtl="0">
              <a:lnSpc>
                <a:spcPct val="90000"/>
              </a:lnSpc>
              <a:spcBef>
                <a:spcPts val="1400"/>
              </a:spcBef>
              <a:spcAft>
                <a:spcPts val="0"/>
              </a:spcAft>
              <a:buSzPts val="2400"/>
              <a:buFont typeface="Arial"/>
              <a:buNone/>
            </a:pPr>
            <a:endParaRPr sz="2400"/>
          </a:p>
          <a:p>
            <a:pPr marL="91440" lvl="0" indent="-152400" algn="l" rtl="0">
              <a:lnSpc>
                <a:spcPct val="90000"/>
              </a:lnSpc>
              <a:spcBef>
                <a:spcPts val="1400"/>
              </a:spcBef>
              <a:spcAft>
                <a:spcPts val="0"/>
              </a:spcAft>
              <a:buSzPts val="2400"/>
              <a:buFont typeface="Noto Sans Symbols"/>
              <a:buChar char="⮚"/>
            </a:pPr>
            <a:r>
              <a:rPr lang="tr-TR" sz="2400"/>
              <a:t>Sınıf ve lab çalışması (bonus) 5%  olarak kullanılacaktır.</a:t>
            </a:r>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İsimlendirme ve Değişkenlerin Kullanımı</a:t>
            </a:r>
            <a:endParaRPr/>
          </a:p>
        </p:txBody>
      </p:sp>
      <p:sp>
        <p:nvSpPr>
          <p:cNvPr id="308" name="Google Shape;308;p3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It can take some practice to learn how to create good variable names, especially as your programs become more interesting and complicated. </a:t>
            </a:r>
            <a:endParaRPr/>
          </a:p>
          <a:p>
            <a:pPr marL="91440" lvl="0" indent="-152400" algn="l" rtl="0">
              <a:lnSpc>
                <a:spcPct val="90000"/>
              </a:lnSpc>
              <a:spcBef>
                <a:spcPts val="1400"/>
              </a:spcBef>
              <a:spcAft>
                <a:spcPts val="0"/>
              </a:spcAft>
              <a:buSzPts val="2400"/>
              <a:buFont typeface="Arial"/>
              <a:buChar char="•"/>
            </a:pPr>
            <a:r>
              <a:rPr lang="tr-TR" sz="2400"/>
              <a:t>As you write more programs and start to read through other people’s code, you’ll get better at coming up with meaningful names. </a:t>
            </a:r>
            <a:endParaRPr/>
          </a:p>
          <a:p>
            <a:pPr marL="91440" lvl="0" indent="0" algn="l" rtl="0">
              <a:lnSpc>
                <a:spcPct val="90000"/>
              </a:lnSpc>
              <a:spcBef>
                <a:spcPts val="1400"/>
              </a:spcBef>
              <a:spcAft>
                <a:spcPts val="0"/>
              </a:spcAft>
              <a:buSzPts val="2400"/>
              <a:buFont typeface="Arial"/>
              <a:buNone/>
            </a:pP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
        <p:nvSpPr>
          <p:cNvPr id="313" name="Google Shape;313;p32"/>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2"/>
          <p:cNvSpPr/>
          <p:nvPr/>
        </p:nvSpPr>
        <p:spPr>
          <a:xfrm>
            <a:off x="1" y="6334316"/>
            <a:ext cx="12192000"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5" name="Google Shape;315;p3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
        <p:nvSpPr>
          <p:cNvPr id="316" name="Google Shape;316;p32"/>
          <p:cNvSpPr/>
          <p:nvPr/>
        </p:nvSpPr>
        <p:spPr>
          <a:xfrm>
            <a:off x="0" y="0"/>
            <a:ext cx="12192001" cy="633431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17" name="Google Shape;317;p32"/>
          <p:cNvSpPr txBox="1">
            <a:spLocks noGrp="1"/>
          </p:cNvSpPr>
          <p:nvPr>
            <p:ph type="title"/>
          </p:nvPr>
        </p:nvSpPr>
        <p:spPr>
          <a:xfrm>
            <a:off x="8141110" y="639097"/>
            <a:ext cx="3401961" cy="3686015"/>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262626"/>
              </a:buClr>
              <a:buSzPts val="6600"/>
              <a:buFont typeface="Calibri"/>
              <a:buNone/>
            </a:pPr>
            <a:r>
              <a:rPr lang="tr-TR" sz="6600">
                <a:solidFill>
                  <a:srgbClr val="262626"/>
                </a:solidFill>
              </a:rPr>
              <a:t>Python Veri Tipleri</a:t>
            </a:r>
            <a:endParaRPr sz="6600">
              <a:solidFill>
                <a:srgbClr val="262626"/>
              </a:solidFill>
            </a:endParaRPr>
          </a:p>
        </p:txBody>
      </p:sp>
      <p:pic>
        <p:nvPicPr>
          <p:cNvPr id="318" name="Google Shape;318;p32"/>
          <p:cNvPicPr preferRelativeResize="0"/>
          <p:nvPr/>
        </p:nvPicPr>
        <p:blipFill rotWithShape="1">
          <a:blip r:embed="rId3">
            <a:alphaModFix/>
          </a:blip>
          <a:srcRect/>
          <a:stretch/>
        </p:blipFill>
        <p:spPr>
          <a:xfrm>
            <a:off x="633999" y="661480"/>
            <a:ext cx="6912217" cy="5011357"/>
          </a:xfrm>
          <a:prstGeom prst="rect">
            <a:avLst/>
          </a:prstGeom>
          <a:noFill/>
          <a:ln>
            <a:noFill/>
          </a:ln>
        </p:spPr>
      </p:pic>
      <p:cxnSp>
        <p:nvCxnSpPr>
          <p:cNvPr id="319" name="Google Shape;319;p32"/>
          <p:cNvCxnSpPr/>
          <p:nvPr/>
        </p:nvCxnSpPr>
        <p:spPr>
          <a:xfrm>
            <a:off x="8209305" y="4343400"/>
            <a:ext cx="3200400" cy="0"/>
          </a:xfrm>
          <a:prstGeom prst="straightConnector1">
            <a:avLst/>
          </a:prstGeom>
          <a:noFill/>
          <a:ln w="9525" cap="flat" cmpd="sng">
            <a:solidFill>
              <a:schemeClr val="dk2">
                <a:alpha val="89803"/>
              </a:schemeClr>
            </a:solidFill>
            <a:prstDash val="solid"/>
            <a:round/>
            <a:headEnd type="none" w="sm" len="sm"/>
            <a:tailEnd type="none" w="sm" len="sm"/>
          </a:ln>
        </p:spPr>
      </p:cxnSp>
      <p:sp>
        <p:nvSpPr>
          <p:cNvPr id="320" name="Google Shape;320;p32"/>
          <p:cNvSpPr/>
          <p:nvPr/>
        </p:nvSpPr>
        <p:spPr>
          <a:xfrm>
            <a:off x="15" y="6334316"/>
            <a:ext cx="12191985"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2"/>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3"/>
          <p:cNvSpPr/>
          <p:nvPr/>
        </p:nvSpPr>
        <p:spPr>
          <a:xfrm>
            <a:off x="1167319" y="4795736"/>
            <a:ext cx="3073941" cy="369651"/>
          </a:xfrm>
          <a:prstGeom prst="rect">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27" name="Google Shape;327;p3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Değişken Tipleri: String</a:t>
            </a:r>
            <a:endParaRPr b="1"/>
          </a:p>
        </p:txBody>
      </p:sp>
      <p:sp>
        <p:nvSpPr>
          <p:cNvPr id="328" name="Google Shape;328;p3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String, karakter serisidir.</a:t>
            </a:r>
            <a:endParaRPr/>
          </a:p>
          <a:p>
            <a:pPr marL="91440" lvl="0" indent="-152400" algn="l" rtl="0">
              <a:lnSpc>
                <a:spcPct val="90000"/>
              </a:lnSpc>
              <a:spcBef>
                <a:spcPts val="1400"/>
              </a:spcBef>
              <a:spcAft>
                <a:spcPts val="0"/>
              </a:spcAft>
              <a:buSzPts val="2400"/>
              <a:buFont typeface="Arial"/>
              <a:buChar char="•"/>
            </a:pPr>
            <a:r>
              <a:rPr lang="tr-TR" sz="2400"/>
              <a:t>Çift Tırnak içindeki her şey string olarak Python’da kabul edilir.</a:t>
            </a:r>
            <a:endParaRPr/>
          </a:p>
          <a:p>
            <a:pPr marL="91440" lvl="0" indent="-152400" algn="l" rtl="0">
              <a:lnSpc>
                <a:spcPct val="90000"/>
              </a:lnSpc>
              <a:spcBef>
                <a:spcPts val="1400"/>
              </a:spcBef>
              <a:spcAft>
                <a:spcPts val="0"/>
              </a:spcAft>
              <a:buSzPts val="2400"/>
              <a:buFont typeface="Arial"/>
              <a:buChar char="•"/>
            </a:pPr>
            <a:r>
              <a:rPr lang="tr-TR" sz="2400"/>
              <a:t>Tek veya çift tırnak kullanılabilir.</a:t>
            </a:r>
            <a:endParaRPr/>
          </a:p>
          <a:p>
            <a:pPr marL="384048" lvl="1" indent="-182880" algn="l" rtl="0">
              <a:lnSpc>
                <a:spcPct val="90000"/>
              </a:lnSpc>
              <a:spcBef>
                <a:spcPts val="400"/>
              </a:spcBef>
              <a:spcAft>
                <a:spcPts val="0"/>
              </a:spcAft>
              <a:buSzPts val="2000"/>
              <a:buFont typeface="Arial"/>
              <a:buChar char="•"/>
            </a:pPr>
            <a:r>
              <a:rPr lang="tr-TR" sz="2000" b="1"/>
              <a:t>"This is string." </a:t>
            </a:r>
            <a:r>
              <a:rPr lang="tr-TR" sz="2000"/>
              <a:t>veya</a:t>
            </a:r>
            <a:r>
              <a:rPr lang="tr-TR" sz="2000" b="1"/>
              <a:t> ‘this is also string’</a:t>
            </a:r>
            <a:endParaRPr/>
          </a:p>
          <a:p>
            <a:pPr marL="91440" lvl="0" indent="-152400" algn="l" rtl="0">
              <a:lnSpc>
                <a:spcPct val="90000"/>
              </a:lnSpc>
              <a:spcBef>
                <a:spcPts val="1600"/>
              </a:spcBef>
              <a:spcAft>
                <a:spcPts val="0"/>
              </a:spcAft>
              <a:buSzPts val="2400"/>
              <a:buFont typeface="Arial"/>
              <a:buChar char="•"/>
            </a:pPr>
            <a:r>
              <a:rPr lang="tr-TR" sz="2400"/>
              <a:t>Method içinde stringlerin durumu değiştirilebilir.</a:t>
            </a:r>
            <a:endParaRPr/>
          </a:p>
          <a:p>
            <a:pPr marL="384048" lvl="1" indent="-182880" algn="l" rtl="0">
              <a:lnSpc>
                <a:spcPct val="90000"/>
              </a:lnSpc>
              <a:spcBef>
                <a:spcPts val="400"/>
              </a:spcBef>
              <a:spcAft>
                <a:spcPts val="0"/>
              </a:spcAft>
              <a:buSzPts val="2000"/>
              <a:buFont typeface="Arial"/>
              <a:buChar char="•"/>
            </a:pPr>
            <a:r>
              <a:rPr lang="tr-TR" sz="2000" b="1"/>
              <a:t>name="computer systems"</a:t>
            </a:r>
            <a:endParaRPr sz="2000" b="1"/>
          </a:p>
          <a:p>
            <a:pPr marL="384048" lvl="1" indent="-182880" algn="l" rtl="0">
              <a:lnSpc>
                <a:spcPct val="90000"/>
              </a:lnSpc>
              <a:spcBef>
                <a:spcPts val="600"/>
              </a:spcBef>
              <a:spcAft>
                <a:spcPts val="0"/>
              </a:spcAft>
              <a:buSzPts val="2000"/>
              <a:buFont typeface="Arial"/>
              <a:buChar char="•"/>
            </a:pPr>
            <a:r>
              <a:rPr lang="tr-TR" sz="2000" b="1"/>
              <a:t>print(name.title())</a:t>
            </a:r>
            <a:endParaRPr/>
          </a:p>
          <a:p>
            <a:pPr marL="201168" lvl="1" indent="0" algn="l" rtl="0">
              <a:lnSpc>
                <a:spcPct val="90000"/>
              </a:lnSpc>
              <a:spcBef>
                <a:spcPts val="600"/>
              </a:spcBef>
              <a:spcAft>
                <a:spcPts val="0"/>
              </a:spcAft>
              <a:buSzPts val="2000"/>
              <a:buNone/>
            </a:pPr>
            <a:r>
              <a:rPr lang="tr-TR" sz="2000" b="1"/>
              <a:t>Output: Computer Systems</a:t>
            </a:r>
            <a:endParaRPr sz="2000" b="1"/>
          </a:p>
          <a:p>
            <a:pPr marL="91440" lvl="0" indent="-152400" algn="l" rtl="0">
              <a:lnSpc>
                <a:spcPct val="90000"/>
              </a:lnSpc>
              <a:spcBef>
                <a:spcPts val="1600"/>
              </a:spcBef>
              <a:spcAft>
                <a:spcPts val="0"/>
              </a:spcAft>
              <a:buSzPts val="2400"/>
              <a:buFont typeface="Arial"/>
              <a:buChar char="•"/>
            </a:pPr>
            <a:r>
              <a:rPr lang="tr-TR" sz="2400"/>
              <a:t>Diğer metodlar: </a:t>
            </a:r>
            <a:r>
              <a:rPr lang="tr-TR" sz="2400" b="1"/>
              <a:t>upper(),lower()</a:t>
            </a:r>
            <a:endParaRPr sz="2400"/>
          </a:p>
          <a:p>
            <a:pPr marL="384048" lvl="1" indent="-68579" algn="l" rtl="0">
              <a:lnSpc>
                <a:spcPct val="90000"/>
              </a:lnSpc>
              <a:spcBef>
                <a:spcPts val="400"/>
              </a:spcBef>
              <a:spcAft>
                <a:spcPts val="0"/>
              </a:spcAft>
              <a:buSzPts val="1800"/>
              <a:buNone/>
            </a:pPr>
            <a:endParaRPr/>
          </a:p>
          <a:p>
            <a:pPr marL="91440" lvl="0" indent="0" algn="l" rtl="0">
              <a:lnSpc>
                <a:spcPct val="90000"/>
              </a:lnSpc>
              <a:spcBef>
                <a:spcPts val="1600"/>
              </a:spcBef>
              <a:spcAft>
                <a:spcPts val="0"/>
              </a:spcAft>
              <a:buSzPts val="2000"/>
              <a:buNone/>
            </a:pPr>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4"/>
          <p:cNvSpPr/>
          <p:nvPr/>
        </p:nvSpPr>
        <p:spPr>
          <a:xfrm>
            <a:off x="1196502" y="4464996"/>
            <a:ext cx="3336587" cy="398834"/>
          </a:xfrm>
          <a:prstGeom prst="rect">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4" name="Google Shape;334;p34"/>
          <p:cNvSpPr/>
          <p:nvPr/>
        </p:nvSpPr>
        <p:spPr>
          <a:xfrm>
            <a:off x="1196502" y="3608962"/>
            <a:ext cx="2461098" cy="466927"/>
          </a:xfrm>
          <a:prstGeom prst="rect">
            <a:avLst/>
          </a:prstGeom>
          <a:solidFill>
            <a:schemeClr val="accent1"/>
          </a:solidFill>
          <a:ln w="15875" cap="flat" cmpd="sng">
            <a:solidFill>
              <a:srgbClr val="147EA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35" name="Google Shape;335;p3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Değişken Tipleri: String</a:t>
            </a:r>
            <a:endParaRPr b="1"/>
          </a:p>
        </p:txBody>
      </p:sp>
      <p:sp>
        <p:nvSpPr>
          <p:cNvPr id="336" name="Google Shape;336;p34"/>
          <p:cNvSpPr txBox="1">
            <a:spLocks noGrp="1"/>
          </p:cNvSpPr>
          <p:nvPr>
            <p:ph type="body" idx="1"/>
          </p:nvPr>
        </p:nvSpPr>
        <p:spPr>
          <a:xfrm>
            <a:off x="1097280" y="1845733"/>
            <a:ext cx="10058400" cy="4419599"/>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Char char=" "/>
            </a:pPr>
            <a:r>
              <a:rPr lang="tr-TR" sz="2400"/>
              <a:t>Combining or Concatenating Strings </a:t>
            </a:r>
            <a:endParaRPr/>
          </a:p>
          <a:p>
            <a:pPr marL="384048" lvl="1" indent="-182880" algn="l" rtl="0">
              <a:lnSpc>
                <a:spcPct val="90000"/>
              </a:lnSpc>
              <a:spcBef>
                <a:spcPts val="400"/>
              </a:spcBef>
              <a:spcAft>
                <a:spcPts val="0"/>
              </a:spcAft>
              <a:buSzPts val="2000"/>
              <a:buChar char="◦"/>
            </a:pPr>
            <a:r>
              <a:rPr lang="tr-TR" sz="2000" b="1"/>
              <a:t>first_name = "ada" </a:t>
            </a:r>
            <a:endParaRPr/>
          </a:p>
          <a:p>
            <a:pPr marL="384048" lvl="1" indent="-182880" algn="l" rtl="0">
              <a:lnSpc>
                <a:spcPct val="90000"/>
              </a:lnSpc>
              <a:spcBef>
                <a:spcPts val="600"/>
              </a:spcBef>
              <a:spcAft>
                <a:spcPts val="0"/>
              </a:spcAft>
              <a:buSzPts val="2000"/>
              <a:buChar char="◦"/>
            </a:pPr>
            <a:r>
              <a:rPr lang="tr-TR" sz="2000" b="1"/>
              <a:t>last_name = "lovelace“ </a:t>
            </a:r>
            <a:endParaRPr/>
          </a:p>
          <a:p>
            <a:pPr marL="384048" lvl="1" indent="-182880" algn="l" rtl="0">
              <a:lnSpc>
                <a:spcPct val="90000"/>
              </a:lnSpc>
              <a:spcBef>
                <a:spcPts val="600"/>
              </a:spcBef>
              <a:spcAft>
                <a:spcPts val="0"/>
              </a:spcAft>
              <a:buSzPts val="2000"/>
              <a:buChar char="◦"/>
            </a:pPr>
            <a:r>
              <a:rPr lang="tr-TR" sz="2000" b="1"/>
              <a:t>full_name = first_name + " " + last_name </a:t>
            </a:r>
            <a:endParaRPr/>
          </a:p>
          <a:p>
            <a:pPr marL="384048" lvl="1" indent="-182880" algn="l" rtl="0">
              <a:lnSpc>
                <a:spcPct val="90000"/>
              </a:lnSpc>
              <a:spcBef>
                <a:spcPts val="600"/>
              </a:spcBef>
              <a:spcAft>
                <a:spcPts val="0"/>
              </a:spcAft>
              <a:buSzPts val="2000"/>
              <a:buChar char="◦"/>
            </a:pPr>
            <a:r>
              <a:rPr lang="tr-TR" sz="2000" b="1"/>
              <a:t>print(full_name) </a:t>
            </a:r>
            <a:endParaRPr/>
          </a:p>
          <a:p>
            <a:pPr marL="201168" lvl="1" indent="0" algn="l" rtl="0">
              <a:lnSpc>
                <a:spcPct val="90000"/>
              </a:lnSpc>
              <a:spcBef>
                <a:spcPts val="600"/>
              </a:spcBef>
              <a:spcAft>
                <a:spcPts val="0"/>
              </a:spcAft>
              <a:buSzPts val="2000"/>
              <a:buNone/>
            </a:pPr>
            <a:r>
              <a:rPr lang="tr-TR" sz="2000" b="1"/>
              <a:t>Output: ada lovelace </a:t>
            </a:r>
            <a:endParaRPr/>
          </a:p>
          <a:p>
            <a:pPr marL="91440" lvl="0" indent="-152400" algn="l" rtl="0">
              <a:lnSpc>
                <a:spcPct val="90000"/>
              </a:lnSpc>
              <a:spcBef>
                <a:spcPts val="1600"/>
              </a:spcBef>
              <a:spcAft>
                <a:spcPts val="0"/>
              </a:spcAft>
              <a:buSzPts val="2400"/>
              <a:buChar char=" "/>
            </a:pPr>
            <a:r>
              <a:rPr lang="tr-TR" sz="2400" b="1"/>
              <a:t>print("Hello, " + full_name.title() + "!") </a:t>
            </a:r>
            <a:endParaRPr/>
          </a:p>
          <a:p>
            <a:pPr marL="201168" lvl="1" indent="0" algn="l" rtl="0">
              <a:lnSpc>
                <a:spcPct val="90000"/>
              </a:lnSpc>
              <a:spcBef>
                <a:spcPts val="400"/>
              </a:spcBef>
              <a:spcAft>
                <a:spcPts val="0"/>
              </a:spcAft>
              <a:buSzPts val="2000"/>
              <a:buNone/>
            </a:pPr>
            <a:r>
              <a:rPr lang="tr-TR" sz="2000" b="1"/>
              <a:t>Output : Hello, Ada Lovelace!</a:t>
            </a:r>
            <a:r>
              <a:rPr lang="tr-TR" sz="2000"/>
              <a:t> </a:t>
            </a:r>
            <a:endParaRPr/>
          </a:p>
          <a:p>
            <a:pPr marL="91440" lvl="0" indent="-152400" algn="l" rtl="0">
              <a:lnSpc>
                <a:spcPct val="90000"/>
              </a:lnSpc>
              <a:spcBef>
                <a:spcPts val="1600"/>
              </a:spcBef>
              <a:spcAft>
                <a:spcPts val="0"/>
              </a:spcAft>
              <a:buSzPts val="2400"/>
              <a:buChar char=" "/>
            </a:pPr>
            <a:r>
              <a:rPr lang="tr-TR" sz="2400"/>
              <a:t>Concatenation: </a:t>
            </a:r>
            <a:endParaRPr/>
          </a:p>
          <a:p>
            <a:pPr marL="384048" lvl="1" indent="-182880" algn="l" rtl="0">
              <a:lnSpc>
                <a:spcPct val="90000"/>
              </a:lnSpc>
              <a:spcBef>
                <a:spcPts val="400"/>
              </a:spcBef>
              <a:spcAft>
                <a:spcPts val="0"/>
              </a:spcAft>
              <a:buSzPts val="2000"/>
              <a:buChar char="◦"/>
            </a:pPr>
            <a:r>
              <a:rPr lang="tr-TR" sz="2000" b="1"/>
              <a:t>message = "Hello, " + full_name.title() + "!“ </a:t>
            </a:r>
            <a:endParaRPr/>
          </a:p>
          <a:p>
            <a:pPr marL="384048" lvl="1" indent="-182880" algn="l" rtl="0">
              <a:lnSpc>
                <a:spcPct val="90000"/>
              </a:lnSpc>
              <a:spcBef>
                <a:spcPts val="600"/>
              </a:spcBef>
              <a:spcAft>
                <a:spcPts val="0"/>
              </a:spcAft>
              <a:buSzPts val="2000"/>
              <a:buChar char="◦"/>
            </a:pPr>
            <a:r>
              <a:rPr lang="tr-TR" sz="2000" b="1"/>
              <a:t>print(message)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Değişken Tipleri: String</a:t>
            </a:r>
            <a:endParaRPr b="1"/>
          </a:p>
        </p:txBody>
      </p:sp>
      <p:sp>
        <p:nvSpPr>
          <p:cNvPr id="342" name="Google Shape;342;p3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Char char=" "/>
            </a:pPr>
            <a:r>
              <a:rPr lang="tr-TR" sz="2400" dirty="0" err="1"/>
              <a:t>Stringler</a:t>
            </a:r>
            <a:r>
              <a:rPr lang="tr-TR" sz="2400" dirty="0"/>
              <a:t> boş bırakılması için </a:t>
            </a:r>
            <a:r>
              <a:rPr lang="tr-TR" sz="2400" i="1" dirty="0" err="1">
                <a:solidFill>
                  <a:srgbClr val="7030A0"/>
                </a:solidFill>
              </a:rPr>
              <a:t>newline</a:t>
            </a:r>
            <a:r>
              <a:rPr lang="tr-TR" sz="2400" dirty="0"/>
              <a:t> veya </a:t>
            </a:r>
            <a:r>
              <a:rPr lang="tr-TR" sz="2400" i="1" dirty="0" err="1">
                <a:solidFill>
                  <a:srgbClr val="7030A0"/>
                </a:solidFill>
              </a:rPr>
              <a:t>tab</a:t>
            </a:r>
            <a:r>
              <a:rPr lang="tr-TR" sz="2400" dirty="0"/>
              <a:t> kullanımı</a:t>
            </a:r>
            <a:endParaRPr dirty="0"/>
          </a:p>
          <a:p>
            <a:pPr marL="384048" lvl="1" indent="-182880" algn="l" rtl="0">
              <a:lnSpc>
                <a:spcPct val="90000"/>
              </a:lnSpc>
              <a:spcBef>
                <a:spcPts val="400"/>
              </a:spcBef>
              <a:spcAft>
                <a:spcPts val="0"/>
              </a:spcAft>
              <a:buSzPts val="2000"/>
              <a:buChar char="◦"/>
            </a:pPr>
            <a:r>
              <a:rPr lang="tr-TR" sz="2000" dirty="0" err="1"/>
              <a:t>Tab</a:t>
            </a:r>
            <a:r>
              <a:rPr lang="tr-TR" sz="2000" dirty="0"/>
              <a:t> için </a:t>
            </a:r>
            <a:r>
              <a:rPr lang="tr-TR" sz="2000" i="1" dirty="0" err="1"/>
              <a:t>print</a:t>
            </a:r>
            <a:r>
              <a:rPr lang="tr-TR" sz="2000" i="1" dirty="0"/>
              <a:t>("\</a:t>
            </a:r>
            <a:r>
              <a:rPr lang="tr-TR" sz="2000" i="1" dirty="0" err="1"/>
              <a:t>tPython</a:t>
            </a:r>
            <a:r>
              <a:rPr lang="tr-TR" sz="2000" i="1" dirty="0"/>
              <a:t>") </a:t>
            </a:r>
            <a:endParaRPr dirty="0"/>
          </a:p>
          <a:p>
            <a:pPr marL="384048" lvl="1" indent="-182880" algn="l" rtl="0">
              <a:lnSpc>
                <a:spcPct val="90000"/>
              </a:lnSpc>
              <a:spcBef>
                <a:spcPts val="600"/>
              </a:spcBef>
              <a:spcAft>
                <a:spcPts val="0"/>
              </a:spcAft>
              <a:buSzPts val="2000"/>
              <a:buChar char="◦"/>
            </a:pPr>
            <a:r>
              <a:rPr lang="tr-TR" sz="2000" i="1" dirty="0" err="1"/>
              <a:t>print</a:t>
            </a:r>
            <a:r>
              <a:rPr lang="tr-TR" sz="2000" i="1" dirty="0"/>
              <a:t>("</a:t>
            </a:r>
            <a:r>
              <a:rPr lang="tr-TR" sz="2000" i="1" dirty="0" err="1"/>
              <a:t>Languages</a:t>
            </a:r>
            <a:r>
              <a:rPr lang="tr-TR" sz="2000" i="1" dirty="0"/>
              <a:t>:\</a:t>
            </a:r>
            <a:r>
              <a:rPr lang="tr-TR" sz="2000" i="1" dirty="0" err="1"/>
              <a:t>nPython</a:t>
            </a:r>
            <a:r>
              <a:rPr lang="tr-TR" sz="2000" i="1" dirty="0"/>
              <a:t>\</a:t>
            </a:r>
            <a:r>
              <a:rPr lang="tr-TR" sz="2000" i="1" dirty="0" err="1"/>
              <a:t>nC</a:t>
            </a:r>
            <a:r>
              <a:rPr lang="tr-TR" sz="2000" i="1" dirty="0"/>
              <a:t>\</a:t>
            </a:r>
            <a:r>
              <a:rPr lang="tr-TR" sz="2000" i="1" dirty="0" err="1"/>
              <a:t>nJavaScript</a:t>
            </a:r>
            <a:r>
              <a:rPr lang="tr-TR" sz="2000" i="1" dirty="0"/>
              <a:t>") </a:t>
            </a:r>
            <a:endParaRPr dirty="0"/>
          </a:p>
          <a:p>
            <a:pPr marL="384048" lvl="1" indent="-182880" algn="l" rtl="0">
              <a:lnSpc>
                <a:spcPct val="90000"/>
              </a:lnSpc>
              <a:spcBef>
                <a:spcPts val="600"/>
              </a:spcBef>
              <a:spcAft>
                <a:spcPts val="0"/>
              </a:spcAft>
              <a:buSzPts val="2000"/>
              <a:buChar char="◦"/>
            </a:pPr>
            <a:r>
              <a:rPr lang="tr-TR" sz="2000" i="1" dirty="0" err="1"/>
              <a:t>print</a:t>
            </a:r>
            <a:r>
              <a:rPr lang="tr-TR" sz="2000" i="1" dirty="0"/>
              <a:t>("</a:t>
            </a:r>
            <a:r>
              <a:rPr lang="tr-TR" sz="2000" i="1" dirty="0" err="1"/>
              <a:t>Languages</a:t>
            </a:r>
            <a:r>
              <a:rPr lang="tr-TR" sz="2000" i="1" dirty="0"/>
              <a:t>:\n\</a:t>
            </a:r>
            <a:r>
              <a:rPr lang="tr-TR" sz="2000" i="1" dirty="0" err="1"/>
              <a:t>tPython</a:t>
            </a:r>
            <a:r>
              <a:rPr lang="tr-TR" sz="2000" i="1" dirty="0"/>
              <a:t>\n\</a:t>
            </a:r>
            <a:r>
              <a:rPr lang="tr-TR" sz="2000" i="1" dirty="0" err="1"/>
              <a:t>tC</a:t>
            </a:r>
            <a:r>
              <a:rPr lang="tr-TR" sz="2000" i="1" dirty="0"/>
              <a:t>\n\</a:t>
            </a:r>
            <a:r>
              <a:rPr lang="tr-TR" sz="2000" i="1" dirty="0" err="1"/>
              <a:t>tJavaScript</a:t>
            </a:r>
            <a:r>
              <a:rPr lang="tr-TR" sz="2000" i="1" dirty="0"/>
              <a:t>") </a:t>
            </a:r>
            <a:endParaRPr dirty="0"/>
          </a:p>
          <a:p>
            <a:pPr marL="384048" lvl="1" indent="-68579" algn="l" rtl="0">
              <a:lnSpc>
                <a:spcPct val="90000"/>
              </a:lnSpc>
              <a:spcBef>
                <a:spcPts val="600"/>
              </a:spcBef>
              <a:spcAft>
                <a:spcPts val="0"/>
              </a:spcAft>
              <a:buSzPts val="1800"/>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Değişken Tipleri: String</a:t>
            </a:r>
            <a:endParaRPr b="1"/>
          </a:p>
        </p:txBody>
      </p:sp>
      <p:sp>
        <p:nvSpPr>
          <p:cNvPr id="348" name="Google Shape;348;p3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tr-TR"/>
              <a:t>‘python’ ve ‘python ‘</a:t>
            </a:r>
            <a:endParaRPr/>
          </a:p>
          <a:p>
            <a:pPr marL="91440" lvl="0" indent="-127000" algn="l" rtl="0">
              <a:lnSpc>
                <a:spcPct val="90000"/>
              </a:lnSpc>
              <a:spcBef>
                <a:spcPts val="1400"/>
              </a:spcBef>
              <a:spcAft>
                <a:spcPts val="0"/>
              </a:spcAft>
              <a:buSzPts val="2000"/>
              <a:buChar char=" "/>
            </a:pPr>
            <a:r>
              <a:rPr lang="tr-TR"/>
              <a:t>İkisi farklı</a:t>
            </a:r>
            <a:endParaRPr/>
          </a:p>
          <a:p>
            <a:pPr marL="91440" lvl="0" indent="-127000" algn="l" rtl="0">
              <a:lnSpc>
                <a:spcPct val="90000"/>
              </a:lnSpc>
              <a:spcBef>
                <a:spcPts val="1400"/>
              </a:spcBef>
              <a:spcAft>
                <a:spcPts val="0"/>
              </a:spcAft>
              <a:buSzPts val="2000"/>
              <a:buChar char=" "/>
            </a:pPr>
            <a:r>
              <a:rPr lang="tr-TR"/>
              <a:t>Python ekstra boşluk için stringin sağını ve solunu çek eder.</a:t>
            </a:r>
            <a:endParaRPr/>
          </a:p>
          <a:p>
            <a:pPr marL="384048" lvl="1" indent="-68579" algn="l" rtl="0">
              <a:lnSpc>
                <a:spcPct val="90000"/>
              </a:lnSpc>
              <a:spcBef>
                <a:spcPts val="400"/>
              </a:spcBef>
              <a:spcAft>
                <a:spcPts val="0"/>
              </a:spcAft>
              <a:buSzPts val="1800"/>
              <a:buNone/>
            </a:pPr>
            <a:endParaRPr/>
          </a:p>
        </p:txBody>
      </p:sp>
      <p:pic>
        <p:nvPicPr>
          <p:cNvPr id="349" name="Google Shape;349;p36"/>
          <p:cNvPicPr preferRelativeResize="0"/>
          <p:nvPr/>
        </p:nvPicPr>
        <p:blipFill rotWithShape="1">
          <a:blip r:embed="rId3">
            <a:alphaModFix/>
          </a:blip>
          <a:srcRect/>
          <a:stretch/>
        </p:blipFill>
        <p:spPr>
          <a:xfrm>
            <a:off x="1456217" y="3330086"/>
            <a:ext cx="3952727" cy="2127938"/>
          </a:xfrm>
          <a:prstGeom prst="rect">
            <a:avLst/>
          </a:prstGeom>
          <a:noFill/>
          <a:ln>
            <a:noFill/>
          </a:ln>
        </p:spPr>
      </p:pic>
      <p:sp>
        <p:nvSpPr>
          <p:cNvPr id="350" name="Google Shape;350;p36"/>
          <p:cNvSpPr/>
          <p:nvPr/>
        </p:nvSpPr>
        <p:spPr>
          <a:xfrm>
            <a:off x="5418617" y="4117056"/>
            <a:ext cx="60960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200">
              <a:solidFill>
                <a:srgbClr val="000000"/>
              </a:solidFill>
              <a:latin typeface="Calibri"/>
              <a:ea typeface="Calibri"/>
              <a:cs typeface="Calibri"/>
              <a:sym typeface="Calibri"/>
            </a:endParaRPr>
          </a:p>
          <a:p>
            <a:pPr marL="0" marR="0" lvl="0" indent="0" algn="l" rtl="0">
              <a:spcBef>
                <a:spcPts val="0"/>
              </a:spcBef>
              <a:spcAft>
                <a:spcPts val="0"/>
              </a:spcAft>
              <a:buNone/>
            </a:pPr>
            <a:r>
              <a:rPr lang="tr-TR" sz="1800">
                <a:solidFill>
                  <a:schemeClr val="dk1"/>
                </a:solidFill>
                <a:latin typeface="Calibri"/>
                <a:ea typeface="Calibri"/>
                <a:cs typeface="Calibri"/>
                <a:sym typeface="Calibri"/>
              </a:rPr>
              <a:t>value of favorite_language ? </a:t>
            </a:r>
            <a:endParaRPr sz="18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Değişken Tipleri: String</a:t>
            </a:r>
            <a:endParaRPr b="1"/>
          </a:p>
        </p:txBody>
      </p:sp>
      <p:sp>
        <p:nvSpPr>
          <p:cNvPr id="356" name="Google Shape;356;p3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dirty="0" err="1"/>
              <a:t>To</a:t>
            </a:r>
            <a:r>
              <a:rPr lang="tr-TR" sz="2400" dirty="0"/>
              <a:t> </a:t>
            </a:r>
            <a:r>
              <a:rPr lang="tr-TR" sz="2400" dirty="0" err="1"/>
              <a:t>remove</a:t>
            </a:r>
            <a:r>
              <a:rPr lang="tr-TR" sz="2400" dirty="0"/>
              <a:t> </a:t>
            </a:r>
            <a:r>
              <a:rPr lang="tr-TR" sz="2400" dirty="0" err="1"/>
              <a:t>the</a:t>
            </a:r>
            <a:r>
              <a:rPr lang="tr-TR" sz="2400" dirty="0"/>
              <a:t> </a:t>
            </a:r>
            <a:r>
              <a:rPr lang="tr-TR" sz="2400" dirty="0" err="1"/>
              <a:t>whitespace</a:t>
            </a:r>
            <a:r>
              <a:rPr lang="tr-TR" sz="2400" dirty="0"/>
              <a:t> </a:t>
            </a:r>
            <a:r>
              <a:rPr lang="tr-TR" sz="2400" dirty="0" err="1"/>
              <a:t>from</a:t>
            </a:r>
            <a:r>
              <a:rPr lang="tr-TR" sz="2400" dirty="0"/>
              <a:t> </a:t>
            </a:r>
            <a:r>
              <a:rPr lang="tr-TR" sz="2400" dirty="0" err="1"/>
              <a:t>the</a:t>
            </a:r>
            <a:r>
              <a:rPr lang="tr-TR" sz="2400" dirty="0"/>
              <a:t> </a:t>
            </a:r>
            <a:r>
              <a:rPr lang="tr-TR" sz="2400" dirty="0" err="1"/>
              <a:t>string</a:t>
            </a:r>
            <a:r>
              <a:rPr lang="tr-TR" sz="2400" dirty="0"/>
              <a:t> </a:t>
            </a:r>
            <a:r>
              <a:rPr lang="tr-TR" sz="2400" dirty="0" err="1"/>
              <a:t>permanently</a:t>
            </a:r>
            <a:r>
              <a:rPr lang="tr-TR" sz="2400" dirty="0"/>
              <a:t>?</a:t>
            </a:r>
            <a:endParaRPr sz="2400" dirty="0"/>
          </a:p>
          <a:p>
            <a:pPr marL="384048" lvl="1" indent="-182880" algn="l" rtl="0">
              <a:lnSpc>
                <a:spcPct val="90000"/>
              </a:lnSpc>
              <a:spcBef>
                <a:spcPts val="400"/>
              </a:spcBef>
              <a:spcAft>
                <a:spcPts val="0"/>
              </a:spcAft>
              <a:buSzPts val="2000"/>
              <a:buChar char="◦"/>
            </a:pPr>
            <a:r>
              <a:rPr lang="tr-TR" sz="2000" dirty="0" err="1"/>
              <a:t>Strip</a:t>
            </a:r>
            <a:r>
              <a:rPr lang="tr-TR" sz="2000" dirty="0"/>
              <a:t>()</a:t>
            </a:r>
            <a:endParaRPr dirty="0"/>
          </a:p>
          <a:p>
            <a:pPr marL="384048" lvl="1" indent="-182880" algn="l" rtl="0">
              <a:lnSpc>
                <a:spcPct val="90000"/>
              </a:lnSpc>
              <a:spcBef>
                <a:spcPts val="600"/>
              </a:spcBef>
              <a:spcAft>
                <a:spcPts val="0"/>
              </a:spcAft>
              <a:buSzPts val="2000"/>
              <a:buChar char="◦"/>
            </a:pPr>
            <a:r>
              <a:rPr lang="tr-TR" sz="2000" dirty="0" err="1"/>
              <a:t>lstrip</a:t>
            </a:r>
            <a:r>
              <a:rPr lang="tr-TR" sz="2000" dirty="0"/>
              <a:t>()</a:t>
            </a:r>
            <a:endParaRPr dirty="0"/>
          </a:p>
          <a:p>
            <a:pPr marL="384048" lvl="1" indent="-182880" algn="l" rtl="0">
              <a:lnSpc>
                <a:spcPct val="90000"/>
              </a:lnSpc>
              <a:spcBef>
                <a:spcPts val="600"/>
              </a:spcBef>
              <a:spcAft>
                <a:spcPts val="0"/>
              </a:spcAft>
              <a:buSzPts val="2000"/>
              <a:buChar char="◦"/>
            </a:pPr>
            <a:r>
              <a:rPr lang="tr-TR" sz="2000" dirty="0" err="1"/>
              <a:t>rstrip</a:t>
            </a:r>
            <a:r>
              <a:rPr lang="tr-TR" sz="2000" dirty="0"/>
              <a:t>().</a:t>
            </a:r>
            <a:endParaRPr dirty="0"/>
          </a:p>
          <a:p>
            <a:pPr marL="91440" lvl="0" indent="0" algn="l" rtl="0">
              <a:lnSpc>
                <a:spcPct val="90000"/>
              </a:lnSpc>
              <a:spcBef>
                <a:spcPts val="1600"/>
              </a:spcBef>
              <a:spcAft>
                <a:spcPts val="0"/>
              </a:spcAft>
              <a:buSzPts val="2000"/>
              <a:buFont typeface="Arial"/>
              <a:buNone/>
            </a:pPr>
            <a:endParaRPr dirty="0"/>
          </a:p>
          <a:p>
            <a:pPr marL="91440" lvl="0" indent="0" algn="l" rtl="0">
              <a:lnSpc>
                <a:spcPct val="90000"/>
              </a:lnSpc>
              <a:spcBef>
                <a:spcPts val="1400"/>
              </a:spcBef>
              <a:spcAft>
                <a:spcPts val="0"/>
              </a:spcAft>
              <a:buSzPts val="2000"/>
              <a:buNone/>
            </a:pPr>
            <a:endParaRPr dirty="0"/>
          </a:p>
        </p:txBody>
      </p:sp>
      <p:pic>
        <p:nvPicPr>
          <p:cNvPr id="357" name="Google Shape;357;p37"/>
          <p:cNvPicPr preferRelativeResize="0"/>
          <p:nvPr/>
        </p:nvPicPr>
        <p:blipFill rotWithShape="1">
          <a:blip r:embed="rId3">
            <a:alphaModFix/>
          </a:blip>
          <a:srcRect/>
          <a:stretch/>
        </p:blipFill>
        <p:spPr>
          <a:xfrm>
            <a:off x="2336170" y="3622555"/>
            <a:ext cx="6527438" cy="164596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Değişken Tipleri: String</a:t>
            </a:r>
            <a:endParaRPr b="1"/>
          </a:p>
        </p:txBody>
      </p:sp>
      <p:sp>
        <p:nvSpPr>
          <p:cNvPr id="363" name="Google Shape;363;p38"/>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String’lerdeki hatalar</a:t>
            </a:r>
            <a:endParaRPr/>
          </a:p>
          <a:p>
            <a:pPr marL="91440" lvl="0" indent="-152400" algn="l" rtl="0">
              <a:lnSpc>
                <a:spcPct val="90000"/>
              </a:lnSpc>
              <a:spcBef>
                <a:spcPts val="1400"/>
              </a:spcBef>
              <a:spcAft>
                <a:spcPts val="0"/>
              </a:spcAft>
              <a:buSzPts val="2400"/>
              <a:buFont typeface="Arial"/>
              <a:buChar char="•"/>
            </a:pPr>
            <a:r>
              <a:rPr lang="tr-TR" sz="2400"/>
              <a:t>Doğru:</a:t>
            </a:r>
            <a:endParaRPr/>
          </a:p>
          <a:p>
            <a:pPr marL="384048" lvl="1" indent="-182880" algn="l" rtl="0">
              <a:lnSpc>
                <a:spcPct val="90000"/>
              </a:lnSpc>
              <a:spcBef>
                <a:spcPts val="400"/>
              </a:spcBef>
              <a:spcAft>
                <a:spcPts val="0"/>
              </a:spcAft>
              <a:buSzPts val="2000"/>
              <a:buFont typeface="Arial"/>
              <a:buChar char="•"/>
            </a:pPr>
            <a:r>
              <a:rPr lang="tr-TR" sz="2000"/>
              <a:t>message = "One of Python's strengths is its diverse community." </a:t>
            </a:r>
            <a:endParaRPr sz="2000"/>
          </a:p>
          <a:p>
            <a:pPr marL="384048" lvl="1" indent="-182880" algn="l" rtl="0">
              <a:lnSpc>
                <a:spcPct val="90000"/>
              </a:lnSpc>
              <a:spcBef>
                <a:spcPts val="600"/>
              </a:spcBef>
              <a:spcAft>
                <a:spcPts val="0"/>
              </a:spcAft>
              <a:buSzPts val="2000"/>
              <a:buFont typeface="Arial"/>
              <a:buChar char="•"/>
            </a:pPr>
            <a:r>
              <a:rPr lang="tr-TR" sz="2000"/>
              <a:t>print(message) </a:t>
            </a:r>
            <a:endParaRPr/>
          </a:p>
          <a:p>
            <a:pPr marL="384048" lvl="1" indent="-68579" algn="l" rtl="0">
              <a:lnSpc>
                <a:spcPct val="90000"/>
              </a:lnSpc>
              <a:spcBef>
                <a:spcPts val="600"/>
              </a:spcBef>
              <a:spcAft>
                <a:spcPts val="0"/>
              </a:spcAft>
              <a:buSzPts val="1800"/>
              <a:buNone/>
            </a:pPr>
            <a:endParaRPr/>
          </a:p>
          <a:p>
            <a:pPr marL="91440" lvl="0" indent="0" algn="l" rtl="0">
              <a:lnSpc>
                <a:spcPct val="90000"/>
              </a:lnSpc>
              <a:spcBef>
                <a:spcPts val="1600"/>
              </a:spcBef>
              <a:spcAft>
                <a:spcPts val="0"/>
              </a:spcAft>
              <a:buSzPts val="20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Değişken Tipleri: Sayılar</a:t>
            </a:r>
            <a:endParaRPr/>
          </a:p>
        </p:txBody>
      </p:sp>
      <p:sp>
        <p:nvSpPr>
          <p:cNvPr id="369" name="Google Shape;369;p3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i="1" u="sng">
                <a:solidFill>
                  <a:schemeClr val="hlink"/>
                </a:solidFill>
                <a:hlinkClick r:id="rId3"/>
              </a:rPr>
              <a:t>Integers</a:t>
            </a:r>
            <a:r>
              <a:rPr lang="tr-TR" sz="2400"/>
              <a:t> are whole numbers that can be positive, negative, or 0 (…, -1, 0, 1, …). </a:t>
            </a:r>
            <a:endParaRPr/>
          </a:p>
          <a:p>
            <a:pPr marL="91440" lvl="0" indent="-152400" algn="l" rtl="0">
              <a:lnSpc>
                <a:spcPct val="90000"/>
              </a:lnSpc>
              <a:spcBef>
                <a:spcPts val="1400"/>
              </a:spcBef>
              <a:spcAft>
                <a:spcPts val="0"/>
              </a:spcAft>
              <a:buSzPts val="2400"/>
              <a:buFont typeface="Arial"/>
              <a:buChar char="•"/>
            </a:pPr>
            <a:r>
              <a:rPr lang="tr-TR" sz="2400" i="1" u="sng">
                <a:solidFill>
                  <a:schemeClr val="hlink"/>
                </a:solidFill>
                <a:hlinkClick r:id="rId3"/>
              </a:rPr>
              <a:t>Floats</a:t>
            </a:r>
            <a:r>
              <a:rPr lang="tr-TR" sz="2400"/>
              <a:t> are real numbers, they contain a decimal point (as in 9.0 or -2.25). </a:t>
            </a:r>
            <a:endParaRPr sz="2400"/>
          </a:p>
          <a:p>
            <a:pPr marL="91440" lvl="0" indent="-152400" algn="l" rtl="0">
              <a:lnSpc>
                <a:spcPct val="90000"/>
              </a:lnSpc>
              <a:spcBef>
                <a:spcPts val="1400"/>
              </a:spcBef>
              <a:spcAft>
                <a:spcPts val="0"/>
              </a:spcAft>
              <a:buSzPts val="2400"/>
              <a:buFont typeface="Arial"/>
              <a:buChar char="•"/>
            </a:pPr>
            <a:r>
              <a:rPr lang="tr-TR" sz="2400"/>
              <a:t>An operator is a symbol or function that indicates an operation. For example, in math the plus sign or + is the operator that indicates addition. </a:t>
            </a:r>
            <a:endParaRPr/>
          </a:p>
          <a:p>
            <a:pPr marL="91440" lvl="0" indent="0" algn="l" rtl="0">
              <a:lnSpc>
                <a:spcPct val="90000"/>
              </a:lnSpc>
              <a:spcBef>
                <a:spcPts val="1400"/>
              </a:spcBef>
              <a:spcAft>
                <a:spcPts val="0"/>
              </a:spcAft>
              <a:buSzPts val="2400"/>
              <a:buFont typeface="Arial"/>
              <a:buNone/>
            </a:pPr>
            <a:endParaRPr sz="2400"/>
          </a:p>
          <a:p>
            <a:pPr marL="91440" lvl="0" indent="0" algn="l" rtl="0">
              <a:lnSpc>
                <a:spcPct val="90000"/>
              </a:lnSpc>
              <a:spcBef>
                <a:spcPts val="1400"/>
              </a:spcBef>
              <a:spcAft>
                <a:spcPts val="0"/>
              </a:spcAft>
              <a:buSzPts val="2400"/>
              <a:buFont typeface="Arial"/>
              <a:buNone/>
            </a:pPr>
            <a:endParaRPr sz="2400"/>
          </a:p>
        </p:txBody>
      </p:sp>
      <p:pic>
        <p:nvPicPr>
          <p:cNvPr id="370" name="Google Shape;370;p39"/>
          <p:cNvPicPr preferRelativeResize="0"/>
          <p:nvPr/>
        </p:nvPicPr>
        <p:blipFill rotWithShape="1">
          <a:blip r:embed="rId4">
            <a:alphaModFix/>
          </a:blip>
          <a:srcRect/>
          <a:stretch/>
        </p:blipFill>
        <p:spPr>
          <a:xfrm>
            <a:off x="2589148" y="3857414"/>
            <a:ext cx="6599966" cy="233709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Değişken Tipleri: Integer/Float</a:t>
            </a:r>
            <a:endParaRPr b="1"/>
          </a:p>
        </p:txBody>
      </p:sp>
      <p:pic>
        <p:nvPicPr>
          <p:cNvPr id="376" name="Google Shape;376;p40"/>
          <p:cNvPicPr preferRelativeResize="0"/>
          <p:nvPr/>
        </p:nvPicPr>
        <p:blipFill rotWithShape="1">
          <a:blip r:embed="rId3">
            <a:alphaModFix/>
          </a:blip>
          <a:srcRect/>
          <a:stretch/>
        </p:blipFill>
        <p:spPr>
          <a:xfrm>
            <a:off x="1278467" y="1984199"/>
            <a:ext cx="9425940" cy="43557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Ders Kitabı ve Kaynaklar</a:t>
            </a:r>
            <a:endParaRPr/>
          </a:p>
        </p:txBody>
      </p:sp>
      <p:sp>
        <p:nvSpPr>
          <p:cNvPr id="124" name="Google Shape;124;p5"/>
          <p:cNvSpPr txBox="1">
            <a:spLocks noGrp="1"/>
          </p:cNvSpPr>
          <p:nvPr>
            <p:ph type="body" idx="1"/>
          </p:nvPr>
        </p:nvSpPr>
        <p:spPr>
          <a:xfrm>
            <a:off x="1097280" y="1874720"/>
            <a:ext cx="10515600" cy="4351338"/>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Python Crash Course: Eric Matthes </a:t>
            </a:r>
            <a:r>
              <a:rPr lang="tr-TR" sz="2400" i="1"/>
              <a:t>(No Starch Press, 2016)</a:t>
            </a:r>
            <a:endParaRPr sz="2400" i="1"/>
          </a:p>
          <a:p>
            <a:pPr marL="91440" lvl="0" indent="-152400" algn="l" rtl="0">
              <a:lnSpc>
                <a:spcPct val="90000"/>
              </a:lnSpc>
              <a:spcBef>
                <a:spcPts val="1400"/>
              </a:spcBef>
              <a:spcAft>
                <a:spcPts val="0"/>
              </a:spcAft>
              <a:buSzPts val="2400"/>
              <a:buFont typeface="Arial"/>
              <a:buChar char="•"/>
            </a:pPr>
            <a:r>
              <a:rPr lang="tr-TR" sz="2400"/>
              <a:t>One of the best books for learning Python </a:t>
            </a:r>
            <a:endParaRPr/>
          </a:p>
          <a:p>
            <a:pPr marL="91440" lvl="0" indent="0" algn="l" rtl="0">
              <a:lnSpc>
                <a:spcPct val="90000"/>
              </a:lnSpc>
              <a:spcBef>
                <a:spcPts val="1400"/>
              </a:spcBef>
              <a:spcAft>
                <a:spcPts val="0"/>
              </a:spcAft>
              <a:buSzPts val="2000"/>
              <a:buNone/>
            </a:pPr>
            <a:endParaRPr/>
          </a:p>
        </p:txBody>
      </p:sp>
      <p:pic>
        <p:nvPicPr>
          <p:cNvPr id="125" name="Google Shape;125;p5"/>
          <p:cNvPicPr preferRelativeResize="0"/>
          <p:nvPr/>
        </p:nvPicPr>
        <p:blipFill rotWithShape="1">
          <a:blip r:embed="rId3">
            <a:alphaModFix/>
          </a:blip>
          <a:srcRect/>
          <a:stretch/>
        </p:blipFill>
        <p:spPr>
          <a:xfrm>
            <a:off x="4613563" y="2853363"/>
            <a:ext cx="2964873" cy="351005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Hatalardan Kaçınma</a:t>
            </a:r>
            <a:endParaRPr/>
          </a:p>
        </p:txBody>
      </p:sp>
      <p:sp>
        <p:nvSpPr>
          <p:cNvPr id="382" name="Google Shape;382;p41"/>
          <p:cNvSpPr txBox="1">
            <a:spLocks noGrp="1"/>
          </p:cNvSpPr>
          <p:nvPr>
            <p:ph type="body" idx="1"/>
          </p:nvPr>
        </p:nvSpPr>
        <p:spPr>
          <a:xfrm>
            <a:off x="1210733" y="1758809"/>
            <a:ext cx="10515600" cy="1797191"/>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tr-TR"/>
              <a:t>age = 23 </a:t>
            </a:r>
            <a:endParaRPr/>
          </a:p>
          <a:p>
            <a:pPr marL="91440" lvl="0" indent="-127000" algn="l" rtl="0">
              <a:lnSpc>
                <a:spcPct val="90000"/>
              </a:lnSpc>
              <a:spcBef>
                <a:spcPts val="1400"/>
              </a:spcBef>
              <a:spcAft>
                <a:spcPts val="0"/>
              </a:spcAft>
              <a:buSzPts val="2000"/>
              <a:buChar char=" "/>
            </a:pPr>
            <a:r>
              <a:rPr lang="tr-TR"/>
              <a:t>message = "Happy " + age + "rd Birthday!“</a:t>
            </a:r>
            <a:endParaRPr/>
          </a:p>
          <a:p>
            <a:pPr marL="91440" lvl="0" indent="-127000" algn="l" rtl="0">
              <a:lnSpc>
                <a:spcPct val="90000"/>
              </a:lnSpc>
              <a:spcBef>
                <a:spcPts val="1400"/>
              </a:spcBef>
              <a:spcAft>
                <a:spcPts val="0"/>
              </a:spcAft>
              <a:buSzPts val="2000"/>
              <a:buChar char=" "/>
            </a:pPr>
            <a:r>
              <a:rPr lang="tr-TR"/>
              <a:t>Doğru mu?</a:t>
            </a:r>
            <a:endParaRPr/>
          </a:p>
          <a:p>
            <a:pPr marL="384048" lvl="1" indent="-182880" algn="l" rtl="0">
              <a:lnSpc>
                <a:spcPct val="90000"/>
              </a:lnSpc>
              <a:spcBef>
                <a:spcPts val="400"/>
              </a:spcBef>
              <a:spcAft>
                <a:spcPts val="0"/>
              </a:spcAft>
              <a:buSzPts val="1800"/>
              <a:buChar char="◦"/>
            </a:pPr>
            <a:r>
              <a:rPr lang="tr-TR">
                <a:solidFill>
                  <a:srgbClr val="FF0000"/>
                </a:solidFill>
              </a:rPr>
              <a:t>TypeError: Can't convert 'int' object to str implicitly </a:t>
            </a:r>
            <a:endParaRPr>
              <a:solidFill>
                <a:srgbClr val="FF0000"/>
              </a:solidFill>
            </a:endParaRPr>
          </a:p>
          <a:p>
            <a:pPr marL="384048" lvl="1" indent="-68579" algn="l" rtl="0">
              <a:lnSpc>
                <a:spcPct val="90000"/>
              </a:lnSpc>
              <a:spcBef>
                <a:spcPts val="600"/>
              </a:spcBef>
              <a:spcAft>
                <a:spcPts val="0"/>
              </a:spcAft>
              <a:buSzPts val="1800"/>
              <a:buNone/>
            </a:pPr>
            <a:endParaRPr/>
          </a:p>
          <a:p>
            <a:pPr marL="91440" lvl="0" indent="0" algn="l" rtl="0">
              <a:lnSpc>
                <a:spcPct val="90000"/>
              </a:lnSpc>
              <a:spcBef>
                <a:spcPts val="1600"/>
              </a:spcBef>
              <a:spcAft>
                <a:spcPts val="0"/>
              </a:spcAft>
              <a:buSzPts val="2000"/>
              <a:buNone/>
            </a:pPr>
            <a:endParaRPr/>
          </a:p>
          <a:p>
            <a:pPr marL="384048" lvl="1" indent="-68579" algn="l" rtl="0">
              <a:lnSpc>
                <a:spcPct val="90000"/>
              </a:lnSpc>
              <a:spcBef>
                <a:spcPts val="400"/>
              </a:spcBef>
              <a:spcAft>
                <a:spcPts val="0"/>
              </a:spcAft>
              <a:buSzPts val="1800"/>
              <a:buNone/>
            </a:pPr>
            <a:endParaRPr/>
          </a:p>
        </p:txBody>
      </p:sp>
      <p:sp>
        <p:nvSpPr>
          <p:cNvPr id="383" name="Google Shape;383;p41"/>
          <p:cNvSpPr txBox="1"/>
          <p:nvPr/>
        </p:nvSpPr>
        <p:spPr>
          <a:xfrm>
            <a:off x="3239911" y="3668889"/>
            <a:ext cx="5055551" cy="2029273"/>
          </a:xfrm>
          <a:prstGeom prst="rect">
            <a:avLst/>
          </a:prstGeom>
          <a:noFill/>
          <a:ln w="952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tr-TR" sz="2000">
                <a:solidFill>
                  <a:srgbClr val="3F3F3F"/>
                </a:solidFill>
                <a:latin typeface="Calibri"/>
                <a:ea typeface="Calibri"/>
                <a:cs typeface="Calibri"/>
                <a:sym typeface="Calibri"/>
              </a:rPr>
              <a:t>age = 23 </a:t>
            </a:r>
            <a:endParaRPr/>
          </a:p>
          <a:p>
            <a:pPr marL="0" marR="0" lvl="0" indent="0" algn="l" rtl="0">
              <a:lnSpc>
                <a:spcPct val="90000"/>
              </a:lnSpc>
              <a:spcBef>
                <a:spcPts val="1400"/>
              </a:spcBef>
              <a:spcAft>
                <a:spcPts val="0"/>
              </a:spcAft>
              <a:buNone/>
            </a:pPr>
            <a:r>
              <a:rPr lang="tr-TR" sz="2000">
                <a:solidFill>
                  <a:srgbClr val="3F3F3F"/>
                </a:solidFill>
                <a:latin typeface="Calibri"/>
                <a:ea typeface="Calibri"/>
                <a:cs typeface="Calibri"/>
                <a:sym typeface="Calibri"/>
              </a:rPr>
              <a:t>message = "Happy " + str(age) + "rd Birthday!" </a:t>
            </a:r>
            <a:endParaRPr sz="2000">
              <a:solidFill>
                <a:srgbClr val="3F3F3F"/>
              </a:solidFill>
              <a:latin typeface="Calibri"/>
              <a:ea typeface="Calibri"/>
              <a:cs typeface="Calibri"/>
              <a:sym typeface="Calibri"/>
            </a:endParaRPr>
          </a:p>
          <a:p>
            <a:pPr marL="0" marR="0" lvl="0" indent="0" algn="l" rtl="0">
              <a:lnSpc>
                <a:spcPct val="90000"/>
              </a:lnSpc>
              <a:spcBef>
                <a:spcPts val="1400"/>
              </a:spcBef>
              <a:spcAft>
                <a:spcPts val="0"/>
              </a:spcAft>
              <a:buNone/>
            </a:pPr>
            <a:r>
              <a:rPr lang="tr-TR" sz="2000">
                <a:solidFill>
                  <a:srgbClr val="3F3F3F"/>
                </a:solidFill>
                <a:latin typeface="Calibri"/>
                <a:ea typeface="Calibri"/>
                <a:cs typeface="Calibri"/>
                <a:sym typeface="Calibri"/>
              </a:rPr>
              <a:t>print(message) </a:t>
            </a:r>
            <a:endParaRPr sz="2000">
              <a:solidFill>
                <a:srgbClr val="3F3F3F"/>
              </a:solidFill>
              <a:latin typeface="Calibri"/>
              <a:ea typeface="Calibri"/>
              <a:cs typeface="Calibri"/>
              <a:sym typeface="Calibri"/>
            </a:endParaRPr>
          </a:p>
          <a:p>
            <a:pPr marL="0" marR="0" lvl="0" indent="0" algn="l" rtl="0">
              <a:lnSpc>
                <a:spcPct val="90000"/>
              </a:lnSpc>
              <a:spcBef>
                <a:spcPts val="1400"/>
              </a:spcBef>
              <a:spcAft>
                <a:spcPts val="0"/>
              </a:spcAft>
              <a:buNone/>
            </a:pPr>
            <a:endParaRPr sz="800">
              <a:solidFill>
                <a:srgbClr val="3F3F3F"/>
              </a:solidFill>
              <a:latin typeface="Calibri"/>
              <a:ea typeface="Calibri"/>
              <a:cs typeface="Calibri"/>
              <a:sym typeface="Calibri"/>
            </a:endParaRPr>
          </a:p>
          <a:p>
            <a:pPr marL="0" marR="0" lvl="0" indent="0" algn="l" rtl="0">
              <a:lnSpc>
                <a:spcPct val="90000"/>
              </a:lnSpc>
              <a:spcBef>
                <a:spcPts val="1400"/>
              </a:spcBef>
              <a:spcAft>
                <a:spcPts val="0"/>
              </a:spcAft>
              <a:buNone/>
            </a:pPr>
            <a:r>
              <a:rPr lang="tr-TR" sz="2000" b="1">
                <a:solidFill>
                  <a:srgbClr val="3F3F3F"/>
                </a:solidFill>
                <a:latin typeface="Calibri"/>
                <a:ea typeface="Calibri"/>
                <a:cs typeface="Calibri"/>
                <a:sym typeface="Calibri"/>
              </a:rPr>
              <a:t>Output: Happy 23rd Birthday!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0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Açıklama Satırları</a:t>
            </a:r>
            <a:endParaRPr/>
          </a:p>
        </p:txBody>
      </p:sp>
      <p:sp>
        <p:nvSpPr>
          <p:cNvPr id="389" name="Google Shape;389;p42"/>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Açıklama satırları birçok programlama dilinde önemli bir özelliktir.</a:t>
            </a:r>
            <a:endParaRPr/>
          </a:p>
          <a:p>
            <a:pPr marL="91440" lvl="0" indent="-152400" algn="l" rtl="0">
              <a:lnSpc>
                <a:spcPct val="90000"/>
              </a:lnSpc>
              <a:spcBef>
                <a:spcPts val="1400"/>
              </a:spcBef>
              <a:spcAft>
                <a:spcPts val="0"/>
              </a:spcAft>
              <a:buSzPts val="2400"/>
              <a:buFont typeface="Arial"/>
              <a:buChar char="•"/>
            </a:pPr>
            <a:r>
              <a:rPr lang="tr-TR" sz="2400"/>
              <a:t>Programlar uzadıkça ve karmaşık hale geldikçe, programcı kod bloğu içine kodun işleyişi ve genel bilgi açısından açıklama satır yazma ihtiyacı olabilir.</a:t>
            </a:r>
            <a:endParaRPr/>
          </a:p>
          <a:p>
            <a:pPr marL="91440" lvl="0" indent="-152400" algn="l" rtl="0">
              <a:lnSpc>
                <a:spcPct val="90000"/>
              </a:lnSpc>
              <a:spcBef>
                <a:spcPts val="1400"/>
              </a:spcBef>
              <a:spcAft>
                <a:spcPts val="0"/>
              </a:spcAft>
              <a:buSzPts val="2400"/>
              <a:buFont typeface="Arial"/>
              <a:buChar char="•"/>
            </a:pPr>
            <a:r>
              <a:rPr lang="tr-TR" sz="2400"/>
              <a:t>Açıklama satırı programcıya bu şekilde farklı dilde yorum yazma imkanı vermektedir.</a:t>
            </a:r>
            <a:endParaRPr/>
          </a:p>
          <a:p>
            <a:pPr marL="91440" lvl="0" indent="-152400" algn="l" rtl="0">
              <a:lnSpc>
                <a:spcPct val="90000"/>
              </a:lnSpc>
              <a:spcBef>
                <a:spcPts val="1400"/>
              </a:spcBef>
              <a:spcAft>
                <a:spcPts val="0"/>
              </a:spcAft>
              <a:buSzPts val="2400"/>
              <a:buFont typeface="Arial"/>
              <a:buChar char="•"/>
            </a:pPr>
            <a:r>
              <a:rPr lang="tr-TR" sz="2400"/>
              <a:t>Python’da </a:t>
            </a:r>
            <a:r>
              <a:rPr lang="tr-TR" sz="2400">
                <a:solidFill>
                  <a:srgbClr val="FF0000"/>
                </a:solidFill>
              </a:rPr>
              <a:t>#</a:t>
            </a:r>
            <a:r>
              <a:rPr lang="tr-TR" sz="2400"/>
              <a:t> işareti yorum satırı anlamına gelmektedir.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Açıklama Satırları</a:t>
            </a:r>
            <a:endParaRPr/>
          </a:p>
        </p:txBody>
      </p:sp>
      <p:sp>
        <p:nvSpPr>
          <p:cNvPr id="395" name="Google Shape;395;p43"/>
          <p:cNvSpPr txBox="1">
            <a:spLocks noGrp="1"/>
          </p:cNvSpPr>
          <p:nvPr>
            <p:ph type="body" idx="1"/>
          </p:nvPr>
        </p:nvSpPr>
        <p:spPr>
          <a:xfrm>
            <a:off x="838200" y="1867189"/>
            <a:ext cx="10515600" cy="4351338"/>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Profesyonel bir yazılımcı olmak veya diğer kod yazarları ile anlaşabilmek amacı ile anlamlı açıklama satırları yazılmalıdır.</a:t>
            </a:r>
            <a:endParaRPr/>
          </a:p>
          <a:p>
            <a:pPr marL="91440" lvl="0" indent="-152400" algn="l" rtl="0">
              <a:lnSpc>
                <a:spcPct val="90000"/>
              </a:lnSpc>
              <a:spcBef>
                <a:spcPts val="1400"/>
              </a:spcBef>
              <a:spcAft>
                <a:spcPts val="0"/>
              </a:spcAft>
              <a:buSzPts val="2400"/>
              <a:buFont typeface="Arial"/>
              <a:buChar char="•"/>
            </a:pPr>
            <a:r>
              <a:rPr lang="tr-TR" sz="2400"/>
              <a:t>Günümüzde, pek çok yazılım projesi işbirliği ile yazılmaktadır. Şirket içindeki tüm çalışanlar veya bir grubu beraber açık kaynak proje üzerinde çalışmaktadır.</a:t>
            </a:r>
            <a:endParaRPr/>
          </a:p>
          <a:p>
            <a:pPr marL="91440" lvl="0" indent="-152400" algn="l" rtl="0">
              <a:lnSpc>
                <a:spcPct val="90000"/>
              </a:lnSpc>
              <a:spcBef>
                <a:spcPts val="1400"/>
              </a:spcBef>
              <a:spcAft>
                <a:spcPts val="0"/>
              </a:spcAft>
              <a:buSzPts val="2400"/>
              <a:buFont typeface="Arial"/>
              <a:buChar char="•"/>
            </a:pPr>
            <a:r>
              <a:rPr lang="tr-TR" sz="2400"/>
              <a:t>Yetenekli yazılımcılar kod içinde yorum görmek isterler, bu nedenle bugünden itibaren kod bloklarınıza anlamlı yorum satırları eklemeyi unutmayın!!!!.</a:t>
            </a:r>
            <a:endParaRPr/>
          </a:p>
          <a:p>
            <a:pPr marL="91440" lvl="0" indent="-152400" algn="l" rtl="0">
              <a:lnSpc>
                <a:spcPct val="90000"/>
              </a:lnSpc>
              <a:spcBef>
                <a:spcPts val="1400"/>
              </a:spcBef>
              <a:spcAft>
                <a:spcPts val="0"/>
              </a:spcAft>
              <a:buSzPts val="2400"/>
              <a:buFont typeface="Arial"/>
              <a:buChar char="•"/>
            </a:pPr>
            <a:r>
              <a:rPr lang="tr-TR" sz="2400"/>
              <a:t>Açık ve tam açıklama satırlarının kod bloğu içine yazılması bunda sonraki kodlama hayatınızda önemli bir yetenek olarak ekleyin. </a:t>
            </a:r>
            <a:endParaRPr/>
          </a:p>
          <a:p>
            <a:pPr marL="91440" lvl="0" indent="0" algn="l" rtl="0">
              <a:lnSpc>
                <a:spcPct val="90000"/>
              </a:lnSpc>
              <a:spcBef>
                <a:spcPts val="1400"/>
              </a:spcBef>
              <a:spcAft>
                <a:spcPts val="0"/>
              </a:spcAft>
              <a:buSzPts val="2400"/>
              <a:buFont typeface="Arial"/>
              <a:buNone/>
            </a:pP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Açıklama Satırları Örnekleri</a:t>
            </a:r>
            <a:endParaRPr/>
          </a:p>
        </p:txBody>
      </p:sp>
      <p:pic>
        <p:nvPicPr>
          <p:cNvPr id="401" name="Google Shape;401;p44"/>
          <p:cNvPicPr preferRelativeResize="0"/>
          <p:nvPr/>
        </p:nvPicPr>
        <p:blipFill rotWithShape="1">
          <a:blip r:embed="rId3">
            <a:alphaModFix/>
          </a:blip>
          <a:srcRect/>
          <a:stretch/>
        </p:blipFill>
        <p:spPr>
          <a:xfrm>
            <a:off x="256673" y="1737360"/>
            <a:ext cx="7071392" cy="2682656"/>
          </a:xfrm>
          <a:prstGeom prst="rect">
            <a:avLst/>
          </a:prstGeom>
          <a:noFill/>
          <a:ln>
            <a:noFill/>
          </a:ln>
        </p:spPr>
      </p:pic>
      <p:pic>
        <p:nvPicPr>
          <p:cNvPr id="402" name="Google Shape;402;p44"/>
          <p:cNvPicPr preferRelativeResize="0"/>
          <p:nvPr/>
        </p:nvPicPr>
        <p:blipFill rotWithShape="1">
          <a:blip r:embed="rId4">
            <a:alphaModFix/>
          </a:blip>
          <a:srcRect/>
          <a:stretch/>
        </p:blipFill>
        <p:spPr>
          <a:xfrm>
            <a:off x="4628242" y="2230685"/>
            <a:ext cx="6527438" cy="4365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a:t>DERS SONU</a:t>
            </a:r>
            <a:endParaRPr/>
          </a:p>
        </p:txBody>
      </p:sp>
      <p:sp>
        <p:nvSpPr>
          <p:cNvPr id="408" name="Google Shape;408;p4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0" algn="ctr" rtl="0">
              <a:lnSpc>
                <a:spcPct val="90000"/>
              </a:lnSpc>
              <a:spcBef>
                <a:spcPts val="0"/>
              </a:spcBef>
              <a:spcAft>
                <a:spcPts val="0"/>
              </a:spcAft>
              <a:buSzPts val="3600"/>
              <a:buNone/>
            </a:pPr>
            <a:endParaRPr sz="3600"/>
          </a:p>
          <a:p>
            <a:pPr marL="91440" lvl="0" indent="0" algn="ctr" rtl="0">
              <a:lnSpc>
                <a:spcPct val="90000"/>
              </a:lnSpc>
              <a:spcBef>
                <a:spcPts val="1400"/>
              </a:spcBef>
              <a:spcAft>
                <a:spcPts val="0"/>
              </a:spcAft>
              <a:buSzPts val="3600"/>
              <a:buNone/>
            </a:pPr>
            <a:endParaRPr sz="3600"/>
          </a:p>
          <a:p>
            <a:pPr marL="91440" lvl="0" indent="-419100" algn="ctr" rtl="0">
              <a:lnSpc>
                <a:spcPct val="90000"/>
              </a:lnSpc>
              <a:spcBef>
                <a:spcPts val="1400"/>
              </a:spcBef>
              <a:spcAft>
                <a:spcPts val="0"/>
              </a:spcAft>
              <a:buSzPts val="6600"/>
              <a:buChar char=" "/>
            </a:pPr>
            <a:r>
              <a:rPr lang="tr-TR" sz="6600"/>
              <a:t>SORULAR?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Diğer Ders Kitabı ve Kaynaklar</a:t>
            </a:r>
            <a:endParaRPr/>
          </a:p>
        </p:txBody>
      </p:sp>
      <p:sp>
        <p:nvSpPr>
          <p:cNvPr id="131" name="Google Shape;131;p6"/>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52400" algn="l" rtl="0">
              <a:lnSpc>
                <a:spcPct val="90000"/>
              </a:lnSpc>
              <a:spcBef>
                <a:spcPts val="0"/>
              </a:spcBef>
              <a:spcAft>
                <a:spcPts val="0"/>
              </a:spcAft>
              <a:buSzPts val="2400"/>
              <a:buFont typeface="Arial"/>
              <a:buChar char="•"/>
            </a:pPr>
            <a:r>
              <a:rPr lang="tr-TR" sz="2400"/>
              <a:t>Head-First Python, 2nd edition Paul Barry </a:t>
            </a:r>
            <a:r>
              <a:rPr lang="tr-TR" sz="2400" i="1"/>
              <a:t>(O’Reilly, 2016) </a:t>
            </a:r>
            <a:endParaRPr sz="2400"/>
          </a:p>
          <a:p>
            <a:pPr marL="91440" lvl="0" indent="-152400" algn="l" rtl="0">
              <a:lnSpc>
                <a:spcPct val="90000"/>
              </a:lnSpc>
              <a:spcBef>
                <a:spcPts val="1400"/>
              </a:spcBef>
              <a:spcAft>
                <a:spcPts val="0"/>
              </a:spcAft>
              <a:buSzPts val="2400"/>
              <a:buFont typeface="Arial"/>
              <a:buChar char="•"/>
            </a:pPr>
            <a:r>
              <a:rPr lang="tr-TR" sz="2400"/>
              <a:t>Learn Python 3 the Hard Way Zed A. Shaw </a:t>
            </a:r>
            <a:r>
              <a:rPr lang="tr-TR" sz="2400" i="1"/>
              <a:t>(Addison-Wesley, 2016) </a:t>
            </a:r>
            <a:endParaRPr sz="2400"/>
          </a:p>
          <a:p>
            <a:pPr marL="91440" lvl="0" indent="-152400" algn="l" rtl="0">
              <a:lnSpc>
                <a:spcPct val="90000"/>
              </a:lnSpc>
              <a:spcBef>
                <a:spcPts val="1400"/>
              </a:spcBef>
              <a:spcAft>
                <a:spcPts val="0"/>
              </a:spcAft>
              <a:buSzPts val="2400"/>
              <a:buFont typeface="Arial"/>
              <a:buChar char="•"/>
            </a:pPr>
            <a:r>
              <a:rPr lang="tr-TR" sz="2400"/>
              <a:t>The official Python Tutorial </a:t>
            </a:r>
            <a:endParaRPr sz="2400"/>
          </a:p>
          <a:p>
            <a:pPr marL="384048" lvl="1" indent="-182880" algn="l" rtl="0">
              <a:lnSpc>
                <a:spcPct val="90000"/>
              </a:lnSpc>
              <a:spcBef>
                <a:spcPts val="400"/>
              </a:spcBef>
              <a:spcAft>
                <a:spcPts val="0"/>
              </a:spcAft>
              <a:buSzPts val="2000"/>
              <a:buFont typeface="Arial"/>
              <a:buChar char="•"/>
            </a:pPr>
            <a:r>
              <a:rPr lang="tr-TR" sz="2000"/>
              <a:t>https://docs.python.org/3/tutorial/ </a:t>
            </a:r>
            <a:endParaRPr/>
          </a:p>
          <a:p>
            <a:pPr marL="91440" lvl="0" indent="-152400" algn="l" rtl="0">
              <a:lnSpc>
                <a:spcPct val="90000"/>
              </a:lnSpc>
              <a:spcBef>
                <a:spcPts val="1600"/>
              </a:spcBef>
              <a:spcAft>
                <a:spcPts val="0"/>
              </a:spcAft>
              <a:buSzPts val="2400"/>
              <a:buFont typeface="Arial"/>
              <a:buChar char="•"/>
            </a:pPr>
            <a:r>
              <a:rPr lang="tr-TR" sz="2400"/>
              <a:t>How to think like a computer scientist</a:t>
            </a:r>
            <a:endParaRPr sz="2400"/>
          </a:p>
          <a:p>
            <a:pPr marL="384048" lvl="1" indent="-182880" algn="l" rtl="0">
              <a:lnSpc>
                <a:spcPct val="90000"/>
              </a:lnSpc>
              <a:spcBef>
                <a:spcPts val="400"/>
              </a:spcBef>
              <a:spcAft>
                <a:spcPts val="0"/>
              </a:spcAft>
              <a:buSzPts val="2000"/>
              <a:buFont typeface="Arial"/>
              <a:buChar char="•"/>
            </a:pPr>
            <a:r>
              <a:rPr lang="tr-TR" sz="2000"/>
              <a:t>http://openbookproject.net/thinkcs/python/english3e/ </a:t>
            </a:r>
            <a:endParaRPr/>
          </a:p>
          <a:p>
            <a:pPr marL="91440" lvl="0" indent="-152400" algn="l" rtl="0">
              <a:lnSpc>
                <a:spcPct val="90000"/>
              </a:lnSpc>
              <a:spcBef>
                <a:spcPts val="1600"/>
              </a:spcBef>
              <a:spcAft>
                <a:spcPts val="0"/>
              </a:spcAft>
              <a:buSzPts val="2400"/>
              <a:buFont typeface="Arial"/>
              <a:buChar char="•"/>
            </a:pPr>
            <a:r>
              <a:rPr lang="tr-TR" sz="2400"/>
              <a:t>Code Academy Python </a:t>
            </a:r>
            <a:endParaRPr/>
          </a:p>
          <a:p>
            <a:pPr marL="384048" lvl="1" indent="-182880" algn="l" rtl="0">
              <a:lnSpc>
                <a:spcPct val="90000"/>
              </a:lnSpc>
              <a:spcBef>
                <a:spcPts val="400"/>
              </a:spcBef>
              <a:spcAft>
                <a:spcPts val="0"/>
              </a:spcAft>
              <a:buSzPts val="2000"/>
              <a:buFont typeface="Arial"/>
              <a:buChar char="•"/>
            </a:pPr>
            <a:r>
              <a:rPr lang="tr-TR" sz="2000"/>
              <a:t>http://www.codecademy.com/tracks/python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b="1"/>
              <a:t>Lab Editor</a:t>
            </a:r>
            <a:endParaRPr/>
          </a:p>
        </p:txBody>
      </p:sp>
      <p:sp>
        <p:nvSpPr>
          <p:cNvPr id="137" name="Google Shape;137;p7"/>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Font typeface="Arial"/>
              <a:buChar char="•"/>
            </a:pPr>
            <a:r>
              <a:rPr lang="tr-TR"/>
              <a:t>One of the best Editors for developing Python applications </a:t>
            </a:r>
            <a:endParaRPr/>
          </a:p>
          <a:p>
            <a:pPr marL="91440" lvl="0" indent="-127000" algn="l" rtl="0">
              <a:lnSpc>
                <a:spcPct val="90000"/>
              </a:lnSpc>
              <a:spcBef>
                <a:spcPts val="1400"/>
              </a:spcBef>
              <a:spcAft>
                <a:spcPts val="0"/>
              </a:spcAft>
              <a:buSzPts val="2000"/>
              <a:buFont typeface="Arial"/>
              <a:buChar char="•"/>
            </a:pPr>
            <a:r>
              <a:rPr lang="tr-TR"/>
              <a:t>Zorunlu değil dileyen farklı IDE kullanabilir.</a:t>
            </a:r>
            <a:endParaRPr/>
          </a:p>
        </p:txBody>
      </p:sp>
      <p:pic>
        <p:nvPicPr>
          <p:cNvPr id="138" name="Google Shape;138;p7"/>
          <p:cNvPicPr preferRelativeResize="0"/>
          <p:nvPr/>
        </p:nvPicPr>
        <p:blipFill rotWithShape="1">
          <a:blip r:embed="rId3">
            <a:alphaModFix/>
          </a:blip>
          <a:srcRect/>
          <a:stretch/>
        </p:blipFill>
        <p:spPr>
          <a:xfrm>
            <a:off x="2195457" y="2916066"/>
            <a:ext cx="7397764" cy="27190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a:t>Temel Kurallar</a:t>
            </a:r>
            <a:endParaRPr/>
          </a:p>
        </p:txBody>
      </p:sp>
      <p:pic>
        <p:nvPicPr>
          <p:cNvPr id="144" name="Google Shape;144;p8"/>
          <p:cNvPicPr preferRelativeResize="0">
            <a:picLocks noGrp="1"/>
          </p:cNvPicPr>
          <p:nvPr>
            <p:ph type="body" idx="1"/>
          </p:nvPr>
        </p:nvPicPr>
        <p:blipFill rotWithShape="1">
          <a:blip r:embed="rId3">
            <a:alphaModFix/>
          </a:blip>
          <a:srcRect/>
          <a:stretch/>
        </p:blipFill>
        <p:spPr>
          <a:xfrm>
            <a:off x="2156259" y="1910917"/>
            <a:ext cx="2621106" cy="4022725"/>
          </a:xfrm>
          <a:prstGeom prst="rect">
            <a:avLst/>
          </a:prstGeom>
          <a:noFill/>
          <a:ln>
            <a:noFill/>
          </a:ln>
        </p:spPr>
      </p:pic>
      <p:sp>
        <p:nvSpPr>
          <p:cNvPr id="145" name="Google Shape;145;p8"/>
          <p:cNvSpPr txBox="1"/>
          <p:nvPr/>
        </p:nvSpPr>
        <p:spPr>
          <a:xfrm>
            <a:off x="5994400" y="2854036"/>
            <a:ext cx="3325334" cy="2246769"/>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Noto Sans Symbols"/>
              <a:buChar char="⮚"/>
            </a:pPr>
            <a:r>
              <a:rPr lang="tr-TR" sz="2800" b="0" i="0" u="none" strike="noStrike" cap="none">
                <a:solidFill>
                  <a:schemeClr val="dk1"/>
                </a:solidFill>
                <a:latin typeface="Calibri"/>
                <a:ea typeface="Calibri"/>
                <a:cs typeface="Calibri"/>
                <a:sym typeface="Calibri"/>
              </a:rPr>
              <a:t>Telefon?</a:t>
            </a:r>
            <a:endParaRPr/>
          </a:p>
          <a:p>
            <a:pPr marL="457200" marR="0" lvl="0" indent="-457200" algn="l" rtl="0">
              <a:spcBef>
                <a:spcPts val="0"/>
              </a:spcBef>
              <a:spcAft>
                <a:spcPts val="0"/>
              </a:spcAft>
              <a:buClr>
                <a:schemeClr val="dk1"/>
              </a:buClr>
              <a:buSzPts val="2800"/>
              <a:buFont typeface="Noto Sans Symbols"/>
              <a:buChar char="⮚"/>
            </a:pPr>
            <a:r>
              <a:rPr lang="tr-TR" sz="2800" b="0" i="0" u="none" strike="noStrike" cap="none">
                <a:solidFill>
                  <a:schemeClr val="dk1"/>
                </a:solidFill>
                <a:latin typeface="Calibri"/>
                <a:ea typeface="Calibri"/>
                <a:cs typeface="Calibri"/>
                <a:sym typeface="Calibri"/>
              </a:rPr>
              <a:t>Laptop/Bilgisayar?</a:t>
            </a:r>
            <a:endParaRPr/>
          </a:p>
          <a:p>
            <a:pPr marL="457200" marR="0" lvl="0" indent="-457200" algn="l" rtl="0">
              <a:spcBef>
                <a:spcPts val="0"/>
              </a:spcBef>
              <a:spcAft>
                <a:spcPts val="0"/>
              </a:spcAft>
              <a:buClr>
                <a:schemeClr val="dk1"/>
              </a:buClr>
              <a:buSzPts val="2800"/>
              <a:buFont typeface="Noto Sans Symbols"/>
              <a:buChar char="⮚"/>
            </a:pPr>
            <a:r>
              <a:rPr lang="tr-TR" sz="2800" b="0" i="0" u="none" strike="noStrike" cap="none">
                <a:solidFill>
                  <a:schemeClr val="dk1"/>
                </a:solidFill>
                <a:latin typeface="Calibri"/>
                <a:ea typeface="Calibri"/>
                <a:cs typeface="Calibri"/>
                <a:sym typeface="Calibri"/>
              </a:rPr>
              <a:t>Giriş/Çıkış?</a:t>
            </a:r>
            <a:endParaRPr/>
          </a:p>
          <a:p>
            <a:pPr marL="457200" marR="0" lvl="0" indent="-457200" algn="l" rtl="0">
              <a:spcBef>
                <a:spcPts val="0"/>
              </a:spcBef>
              <a:spcAft>
                <a:spcPts val="0"/>
              </a:spcAft>
              <a:buClr>
                <a:schemeClr val="dk1"/>
              </a:buClr>
              <a:buSzPts val="2800"/>
              <a:buFont typeface="Noto Sans Symbols"/>
              <a:buChar char="⮚"/>
            </a:pPr>
            <a:r>
              <a:rPr lang="tr-TR" sz="2800" b="0" i="0" u="none" strike="noStrike" cap="none">
                <a:solidFill>
                  <a:schemeClr val="dk1"/>
                </a:solidFill>
                <a:latin typeface="Calibri"/>
                <a:ea typeface="Calibri"/>
                <a:cs typeface="Calibri"/>
                <a:sym typeface="Calibri"/>
              </a:rPr>
              <a:t>Yemek?</a:t>
            </a:r>
            <a:endParaRPr/>
          </a:p>
          <a:p>
            <a:pPr marL="457200" marR="0" lvl="0" indent="-457200" algn="l" rtl="0">
              <a:spcBef>
                <a:spcPts val="0"/>
              </a:spcBef>
              <a:spcAft>
                <a:spcPts val="0"/>
              </a:spcAft>
              <a:buClr>
                <a:schemeClr val="dk1"/>
              </a:buClr>
              <a:buSzPts val="2800"/>
              <a:buFont typeface="Noto Sans Symbols"/>
              <a:buChar char="⮚"/>
            </a:pPr>
            <a:r>
              <a:rPr lang="tr-TR" sz="2800" b="0" i="0" u="none" strike="noStrike" cap="none">
                <a:solidFill>
                  <a:schemeClr val="dk1"/>
                </a:solidFill>
                <a:latin typeface="Calibri"/>
                <a:ea typeface="Calibri"/>
                <a:cs typeface="Calibri"/>
                <a:sym typeface="Calibri"/>
              </a:rPr>
              <a:t>Katılım?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a:t>Telefon</a:t>
            </a:r>
            <a:endParaRPr/>
          </a:p>
        </p:txBody>
      </p:sp>
      <p:sp>
        <p:nvSpPr>
          <p:cNvPr id="151" name="Google Shape;151;p9"/>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177800" algn="l" rtl="0">
              <a:lnSpc>
                <a:spcPct val="90000"/>
              </a:lnSpc>
              <a:spcBef>
                <a:spcPts val="0"/>
              </a:spcBef>
              <a:spcAft>
                <a:spcPts val="0"/>
              </a:spcAft>
              <a:buSzPts val="2800"/>
              <a:buFont typeface="Calibri"/>
              <a:buChar char="!"/>
            </a:pPr>
            <a:r>
              <a:rPr lang="tr-TR" sz="2800">
                <a:solidFill>
                  <a:srgbClr val="FF0000"/>
                </a:solidFill>
              </a:rPr>
              <a:t>Telefonlarınızı daima sessizde tutunuz ve kaldırınız.</a:t>
            </a:r>
            <a:endParaRPr/>
          </a:p>
          <a:p>
            <a:pPr marL="384048" lvl="1" indent="-182880" algn="l" rtl="0">
              <a:lnSpc>
                <a:spcPct val="90000"/>
              </a:lnSpc>
              <a:spcBef>
                <a:spcPts val="400"/>
              </a:spcBef>
              <a:spcAft>
                <a:spcPts val="0"/>
              </a:spcAft>
              <a:buSzPts val="2400"/>
              <a:buFont typeface="Noto Sans Symbols"/>
              <a:buChar char="⮚"/>
            </a:pPr>
            <a:r>
              <a:rPr lang="tr-TR" sz="2400"/>
              <a:t>Annem arayacak</a:t>
            </a:r>
            <a:endParaRPr/>
          </a:p>
          <a:p>
            <a:pPr marL="384048" lvl="1" indent="-182880" algn="l" rtl="0">
              <a:lnSpc>
                <a:spcPct val="90000"/>
              </a:lnSpc>
              <a:spcBef>
                <a:spcPts val="600"/>
              </a:spcBef>
              <a:spcAft>
                <a:spcPts val="0"/>
              </a:spcAft>
              <a:buSzPts val="2400"/>
              <a:buFont typeface="Noto Sans Symbols"/>
              <a:buChar char="⮚"/>
            </a:pPr>
            <a:r>
              <a:rPr lang="tr-TR" sz="2400"/>
              <a:t>Çok önemli bir telefonum gelecek</a:t>
            </a:r>
            <a:endParaRPr/>
          </a:p>
          <a:p>
            <a:pPr marL="384048" lvl="1" indent="-182880" algn="l" rtl="0">
              <a:lnSpc>
                <a:spcPct val="90000"/>
              </a:lnSpc>
              <a:spcBef>
                <a:spcPts val="600"/>
              </a:spcBef>
              <a:spcAft>
                <a:spcPts val="0"/>
              </a:spcAft>
              <a:buSzPts val="2400"/>
              <a:buFont typeface="Noto Sans Symbols"/>
              <a:buChar char="⮚"/>
            </a:pPr>
            <a:r>
              <a:rPr lang="tr-TR" sz="2400"/>
              <a:t>Internetten örnek bakacağım</a:t>
            </a:r>
            <a:endParaRPr/>
          </a:p>
          <a:p>
            <a:pPr marL="384048" lvl="1" indent="-182880" algn="l" rtl="0">
              <a:lnSpc>
                <a:spcPct val="90000"/>
              </a:lnSpc>
              <a:spcBef>
                <a:spcPts val="600"/>
              </a:spcBef>
              <a:spcAft>
                <a:spcPts val="0"/>
              </a:spcAft>
              <a:buSzPts val="2400"/>
              <a:buFont typeface="Noto Sans Symbols"/>
              <a:buChar char="⮚"/>
            </a:pPr>
            <a:r>
              <a:rPr lang="tr-TR" sz="2400"/>
              <a:t>Saat olarak kullanıyorum</a:t>
            </a:r>
            <a:endParaRPr/>
          </a:p>
        </p:txBody>
      </p:sp>
      <p:pic>
        <p:nvPicPr>
          <p:cNvPr id="152" name="Google Shape;152;p9"/>
          <p:cNvPicPr preferRelativeResize="0"/>
          <p:nvPr/>
        </p:nvPicPr>
        <p:blipFill rotWithShape="1">
          <a:blip r:embed="rId3">
            <a:alphaModFix/>
          </a:blip>
          <a:srcRect/>
          <a:stretch/>
        </p:blipFill>
        <p:spPr>
          <a:xfrm>
            <a:off x="6255471" y="2419639"/>
            <a:ext cx="5629275" cy="3829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tr-TR"/>
              <a:t>Laptop/Bilgisayar</a:t>
            </a:r>
            <a:endParaRPr/>
          </a:p>
        </p:txBody>
      </p:sp>
      <p:sp>
        <p:nvSpPr>
          <p:cNvPr id="158" name="Google Shape;158;p1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p>
            <a:pPr marL="91440" lvl="0" indent="-203200" algn="l" rtl="0">
              <a:lnSpc>
                <a:spcPct val="90000"/>
              </a:lnSpc>
              <a:spcBef>
                <a:spcPts val="0"/>
              </a:spcBef>
              <a:spcAft>
                <a:spcPts val="0"/>
              </a:spcAft>
              <a:buSzPts val="3200"/>
              <a:buFont typeface="Noto Sans Symbols"/>
              <a:buChar char="⮚"/>
            </a:pPr>
            <a:r>
              <a:rPr lang="tr-TR" sz="3200"/>
              <a:t>Yansılara bakmak için izin var.</a:t>
            </a:r>
            <a:endParaRPr/>
          </a:p>
          <a:p>
            <a:pPr marL="91440" lvl="0" indent="-203200" algn="l" rtl="0">
              <a:lnSpc>
                <a:spcPct val="90000"/>
              </a:lnSpc>
              <a:spcBef>
                <a:spcPts val="1400"/>
              </a:spcBef>
              <a:spcAft>
                <a:spcPts val="0"/>
              </a:spcAft>
              <a:buSzPts val="3200"/>
              <a:buFont typeface="Noto Sans Symbols"/>
              <a:buChar char="⮚"/>
            </a:pPr>
            <a:r>
              <a:rPr lang="tr-TR" sz="3200"/>
              <a:t>Oyun oynamak YASAK!</a:t>
            </a:r>
            <a:endParaRPr/>
          </a:p>
        </p:txBody>
      </p:sp>
      <p:pic>
        <p:nvPicPr>
          <p:cNvPr id="159" name="Google Shape;159;p10"/>
          <p:cNvPicPr preferRelativeResize="0"/>
          <p:nvPr/>
        </p:nvPicPr>
        <p:blipFill rotWithShape="1">
          <a:blip r:embed="rId3">
            <a:alphaModFix/>
          </a:blip>
          <a:srcRect/>
          <a:stretch/>
        </p:blipFill>
        <p:spPr>
          <a:xfrm>
            <a:off x="5393179" y="2900219"/>
            <a:ext cx="5673717" cy="2651846"/>
          </a:xfrm>
          <a:prstGeom prst="rect">
            <a:avLst/>
          </a:prstGeom>
          <a:noFill/>
          <a:ln>
            <a:noFill/>
          </a:ln>
        </p:spPr>
      </p:pic>
      <p:sp>
        <p:nvSpPr>
          <p:cNvPr id="160" name="Google Shape;160;p10"/>
          <p:cNvSpPr/>
          <p:nvPr/>
        </p:nvSpPr>
        <p:spPr>
          <a:xfrm>
            <a:off x="5542255" y="1737360"/>
            <a:ext cx="5375564" cy="5006109"/>
          </a:xfrm>
          <a:prstGeom prst="mathMultiply">
            <a:avLst>
              <a:gd name="adj1" fmla="val 23520"/>
            </a:avLst>
          </a:prstGeom>
          <a:solidFill>
            <a:srgbClr val="FF0000"/>
          </a:solidFill>
          <a:ln w="158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çmişe bakış">
  <a:themeElements>
    <a:clrScheme name="Geçmişe bakış">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2123</Words>
  <Application>Microsoft Macintosh PowerPoint</Application>
  <PresentationFormat>Geniş ekran</PresentationFormat>
  <Paragraphs>254</Paragraphs>
  <Slides>44</Slides>
  <Notes>44</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44</vt:i4>
      </vt:variant>
    </vt:vector>
  </HeadingPairs>
  <TitlesOfParts>
    <vt:vector size="49" baseType="lpstr">
      <vt:lpstr>Arial</vt:lpstr>
      <vt:lpstr>Calibri</vt:lpstr>
      <vt:lpstr>Noto Sans Symbols</vt:lpstr>
      <vt:lpstr>Times New Roman</vt:lpstr>
      <vt:lpstr>Geçmişe bakış</vt:lpstr>
      <vt:lpstr>BLM2001 BİLGİSAYAR PROGRAMLAMA II</vt:lpstr>
      <vt:lpstr>Ders Bilgisi</vt:lpstr>
      <vt:lpstr>Değerlendirme</vt:lpstr>
      <vt:lpstr>Ders Kitabı ve Kaynaklar</vt:lpstr>
      <vt:lpstr>Diğer Ders Kitabı ve Kaynaklar</vt:lpstr>
      <vt:lpstr>Lab Editor</vt:lpstr>
      <vt:lpstr>Temel Kurallar</vt:lpstr>
      <vt:lpstr>Telefon</vt:lpstr>
      <vt:lpstr>Laptop/Bilgisayar</vt:lpstr>
      <vt:lpstr>Giriş/Çıkış</vt:lpstr>
      <vt:lpstr>Yemek ve Katılım</vt:lpstr>
      <vt:lpstr>Kopya kesinlikle yasak!!!!!</vt:lpstr>
      <vt:lpstr>Python Nedir?</vt:lpstr>
      <vt:lpstr>Python Nedir?</vt:lpstr>
      <vt:lpstr>IDE (Integrated Development Environment – Tümleşik Geliştirme Ortamı) </vt:lpstr>
      <vt:lpstr>IDE (Integrated Development Environment – Tümleşik Geliştirme Ortamı)  (devam…)</vt:lpstr>
      <vt:lpstr>Nerelerde Kullanılır?</vt:lpstr>
      <vt:lpstr> Python2 ve Python3 </vt:lpstr>
      <vt:lpstr>Neden Python3</vt:lpstr>
      <vt:lpstr>Python2 ile Python3 Farkları</vt:lpstr>
      <vt:lpstr>Tarihçesi</vt:lpstr>
      <vt:lpstr>Python2 ne zaman öğrenilir.</vt:lpstr>
      <vt:lpstr>Python Neden Önemli</vt:lpstr>
      <vt:lpstr>Python Neden Önemli</vt:lpstr>
      <vt:lpstr>Peki Neden Bu kadar popüler oldu?</vt:lpstr>
      <vt:lpstr>Peki Neden Bu kadar popüler oldu?</vt:lpstr>
      <vt:lpstr>Python Programcılarının Maaşları</vt:lpstr>
      <vt:lpstr>Python Değişkenleri ve Basit Veri Tipleri</vt:lpstr>
      <vt:lpstr>İsimlendirme ve Değişkenlerin Kullanımı</vt:lpstr>
      <vt:lpstr>İsimlendirme ve Değişkenlerin Kullanımı</vt:lpstr>
      <vt:lpstr>Python Veri Tipleri</vt:lpstr>
      <vt:lpstr>Değişken Tipleri: String</vt:lpstr>
      <vt:lpstr>Değişken Tipleri: String</vt:lpstr>
      <vt:lpstr>Değişken Tipleri: String</vt:lpstr>
      <vt:lpstr>Değişken Tipleri: String</vt:lpstr>
      <vt:lpstr>Değişken Tipleri: String</vt:lpstr>
      <vt:lpstr>Değişken Tipleri: String</vt:lpstr>
      <vt:lpstr>Değişken Tipleri: Sayılar</vt:lpstr>
      <vt:lpstr>Değişken Tipleri: Integer/Float</vt:lpstr>
      <vt:lpstr>Hatalardan Kaçınma</vt:lpstr>
      <vt:lpstr>Açıklama Satırları</vt:lpstr>
      <vt:lpstr>Açıklama Satırları</vt:lpstr>
      <vt:lpstr>Açıklama Satırları Örnekleri</vt:lpstr>
      <vt:lpstr>DERS SONU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BLM2001 BİLGİSAYAR PROGRAMLAMA II</dc:title>
  <dc:creator>Kazım Yıldız PC</dc:creator>
  <cp:lastModifiedBy>Şeyda Karcı</cp:lastModifiedBy>
  <cp:revision>3</cp:revision>
  <dcterms:created xsi:type="dcterms:W3CDTF">2020-10-11T06:23:23Z</dcterms:created>
  <dcterms:modified xsi:type="dcterms:W3CDTF">2024-10-03T08:30:06Z</dcterms:modified>
</cp:coreProperties>
</file>